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4" r:id="rId2"/>
    <p:sldId id="278" r:id="rId3"/>
    <p:sldId id="263" r:id="rId4"/>
    <p:sldId id="332" r:id="rId5"/>
    <p:sldId id="333" r:id="rId6"/>
    <p:sldId id="279" r:id="rId7"/>
    <p:sldId id="328" r:id="rId8"/>
    <p:sldId id="260" r:id="rId9"/>
    <p:sldId id="270" r:id="rId10"/>
    <p:sldId id="320" r:id="rId11"/>
    <p:sldId id="334" r:id="rId12"/>
    <p:sldId id="271" r:id="rId13"/>
    <p:sldId id="321" r:id="rId14"/>
    <p:sldId id="274" r:id="rId15"/>
    <p:sldId id="331" r:id="rId16"/>
    <p:sldId id="323" r:id="rId17"/>
    <p:sldId id="325" r:id="rId18"/>
    <p:sldId id="324" r:id="rId19"/>
    <p:sldId id="31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741"/>
  </p:normalViewPr>
  <p:slideViewPr>
    <p:cSldViewPr snapToGrid="0">
      <p:cViewPr varScale="1">
        <p:scale>
          <a:sx n="110" d="100"/>
          <a:sy n="110" d="100"/>
        </p:scale>
        <p:origin x="6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E3678-461E-1E40-906A-5558B508C290}" type="datetimeFigureOut">
              <a:rPr lang="en-US" smtClean="0"/>
              <a:t>8/22/23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E8D13-4440-A945-BD07-818105D22978}" type="slidenum">
              <a:rPr lang="en-US" smtClean="0"/>
              <a:t>‹#›</a:t>
            </a:fld>
            <a:endParaRPr lang="en-US"/>
          </a:p>
        </p:txBody>
      </p:sp>
    </p:spTree>
    <p:extLst>
      <p:ext uri="{BB962C8B-B14F-4D97-AF65-F5344CB8AC3E}">
        <p14:creationId xmlns:p14="http://schemas.microsoft.com/office/powerpoint/2010/main" val="112103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16</a:t>
            </a:fld>
            <a:endParaRPr lang="en-US"/>
          </a:p>
        </p:txBody>
      </p:sp>
    </p:spTree>
    <p:extLst>
      <p:ext uri="{BB962C8B-B14F-4D97-AF65-F5344CB8AC3E}">
        <p14:creationId xmlns:p14="http://schemas.microsoft.com/office/powerpoint/2010/main" val="204984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9988-DA43-4C5D-E756-1843C59460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7F4484-A62F-72EA-40E5-BD1BA36CC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36B542-64A2-CCE6-2DBC-7339B810A9F1}"/>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5" name="Footer Placeholder 4">
            <a:extLst>
              <a:ext uri="{FF2B5EF4-FFF2-40B4-BE49-F238E27FC236}">
                <a16:creationId xmlns:a16="http://schemas.microsoft.com/office/drawing/2014/main" id="{FC850AE4-2EDA-D54D-6F8E-1AD843284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157C0-28B7-68FD-2131-BF23086A4447}"/>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901349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7074-10F0-D26B-3F00-E1BEA75C41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7D8C7-F3D3-6FC4-4C32-0C3FA12310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8041D-59EB-3684-19F8-B893C9BBDC14}"/>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5" name="Footer Placeholder 4">
            <a:extLst>
              <a:ext uri="{FF2B5EF4-FFF2-40B4-BE49-F238E27FC236}">
                <a16:creationId xmlns:a16="http://schemas.microsoft.com/office/drawing/2014/main" id="{E57D5147-30D2-EEED-7049-9F33F8D05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FB7EB-9968-00A3-1993-41CF2C73A86A}"/>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394102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8602C-D420-18C7-0CB4-4167AB0BF1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5ACC56-3B15-D5AA-9820-A623CE8149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5E22F-13E3-F7B4-E3F7-D8B0F3638E89}"/>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5" name="Footer Placeholder 4">
            <a:extLst>
              <a:ext uri="{FF2B5EF4-FFF2-40B4-BE49-F238E27FC236}">
                <a16:creationId xmlns:a16="http://schemas.microsoft.com/office/drawing/2014/main" id="{A2DA5AF2-7658-A125-E03B-97E24FA4F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63862-C6B9-0EC0-25A1-7FA21A7221F8}"/>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95898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1223-BFB2-54EA-0AFF-083A9A8C7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F72A9-8AA7-299A-8246-8BA6C64AD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B506D-E67F-C46C-342C-5D8DBF313E6E}"/>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5" name="Footer Placeholder 4">
            <a:extLst>
              <a:ext uri="{FF2B5EF4-FFF2-40B4-BE49-F238E27FC236}">
                <a16:creationId xmlns:a16="http://schemas.microsoft.com/office/drawing/2014/main" id="{D0C0E10E-DFAC-4C9A-25EE-A45876846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ECA65-AE4B-3144-69A1-5A758EDA585E}"/>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0256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6933-9CD4-4882-942E-92E9159035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5D6140-1743-BC55-B471-566D953E78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88367-E624-761A-8B21-8A21C26F91B7}"/>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5" name="Footer Placeholder 4">
            <a:extLst>
              <a:ext uri="{FF2B5EF4-FFF2-40B4-BE49-F238E27FC236}">
                <a16:creationId xmlns:a16="http://schemas.microsoft.com/office/drawing/2014/main" id="{45AD44FF-337F-4663-60E0-D71FB25E5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75C8E-0B51-6D24-6E61-B9BF8CECF032}"/>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221443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7026-DDC9-4013-A42C-7E42C4E05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FC667-6934-DF32-085D-1399DF190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2BA15D-C715-B93E-8CDA-9D77957255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424FD-FC9C-969B-FB39-45F2C3B34445}"/>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6" name="Footer Placeholder 5">
            <a:extLst>
              <a:ext uri="{FF2B5EF4-FFF2-40B4-BE49-F238E27FC236}">
                <a16:creationId xmlns:a16="http://schemas.microsoft.com/office/drawing/2014/main" id="{C49D3186-D65D-AA96-87B1-C74939E7B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EE0C5-5417-04E8-35FB-4FD7FBA09F63}"/>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9549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5403-C593-5CC2-7965-C65A2034DB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75C95-20B7-22A0-9FCB-84723AC738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6B8956-0F63-BC37-90CA-E32C1A5127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6D63A5-F825-F908-5870-4A85CB043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ABE88-C4CA-8AAF-4792-09DC7CF24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94CE3-431B-0D7D-7D0E-E3A3F25C76E1}"/>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8" name="Footer Placeholder 7">
            <a:extLst>
              <a:ext uri="{FF2B5EF4-FFF2-40B4-BE49-F238E27FC236}">
                <a16:creationId xmlns:a16="http://schemas.microsoft.com/office/drawing/2014/main" id="{A06010CE-5395-296D-C861-E2EF7069E4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44345-EA4F-9214-E776-553A9FBD0D20}"/>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30494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D99E-7C1F-CB43-CD7F-216E60D6D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4E827-0057-2458-7B02-BFB97AA38322}"/>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4" name="Footer Placeholder 3">
            <a:extLst>
              <a:ext uri="{FF2B5EF4-FFF2-40B4-BE49-F238E27FC236}">
                <a16:creationId xmlns:a16="http://schemas.microsoft.com/office/drawing/2014/main" id="{04C0670C-F2E8-D3A3-E4B8-D72D4392CF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0E56B4-0A8C-3161-6CFE-46AD923F5B4C}"/>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52928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A8342-E732-53BE-6434-F2D3A59257B4}"/>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3" name="Footer Placeholder 2">
            <a:extLst>
              <a:ext uri="{FF2B5EF4-FFF2-40B4-BE49-F238E27FC236}">
                <a16:creationId xmlns:a16="http://schemas.microsoft.com/office/drawing/2014/main" id="{DA9A57D4-C72C-D1B8-2528-F0933F94B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4137D0-4520-B70E-73EB-21209D3075A5}"/>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126908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0B00-EF10-447F-5CBB-E4C1608F7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27310D-CB73-3F15-175D-25A3A36D6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C9B038-9490-4F7F-C284-D856D6DDC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5B26-4C3B-C49B-5F0E-D2A2EFF2C128}"/>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6" name="Footer Placeholder 5">
            <a:extLst>
              <a:ext uri="{FF2B5EF4-FFF2-40B4-BE49-F238E27FC236}">
                <a16:creationId xmlns:a16="http://schemas.microsoft.com/office/drawing/2014/main" id="{291FB5C7-BE91-C0D0-9F8F-ADFB4753E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A1D44-CEEB-A37C-3EB9-CC5C2294B41C}"/>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323509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9D92-47FE-3215-A53D-EC16C6ABC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AF4DC8-3574-6E1C-D6B5-212899F63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3C46EA-21D2-8190-DD40-F50A38D25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CEA5D-3AE1-18B2-5709-C17C3DA490EE}"/>
              </a:ext>
            </a:extLst>
          </p:cNvPr>
          <p:cNvSpPr>
            <a:spLocks noGrp="1"/>
          </p:cNvSpPr>
          <p:nvPr>
            <p:ph type="dt" sz="half" idx="10"/>
          </p:nvPr>
        </p:nvSpPr>
        <p:spPr/>
        <p:txBody>
          <a:bodyPr/>
          <a:lstStyle/>
          <a:p>
            <a:fld id="{6A361EEB-477E-BB42-836C-14B95C069C8D}" type="datetimeFigureOut">
              <a:rPr lang="en-US" smtClean="0"/>
              <a:t>8/22/23</a:t>
            </a:fld>
            <a:endParaRPr lang="en-US"/>
          </a:p>
        </p:txBody>
      </p:sp>
      <p:sp>
        <p:nvSpPr>
          <p:cNvPr id="6" name="Footer Placeholder 5">
            <a:extLst>
              <a:ext uri="{FF2B5EF4-FFF2-40B4-BE49-F238E27FC236}">
                <a16:creationId xmlns:a16="http://schemas.microsoft.com/office/drawing/2014/main" id="{D9FA1022-F916-8994-8B16-C2C562D1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C41EE-BF85-8834-0F93-AF9E53C11EA9}"/>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143352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EE7FD-A2C1-7DF9-8C77-FDE219429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8B551-193D-CC3A-D396-A86DDE522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CEAE1-D9F5-2E05-DEFF-0DE0E8F6E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61EEB-477E-BB42-836C-14B95C069C8D}" type="datetimeFigureOut">
              <a:rPr lang="en-US" smtClean="0"/>
              <a:t>8/22/23</a:t>
            </a:fld>
            <a:endParaRPr lang="en-US"/>
          </a:p>
        </p:txBody>
      </p:sp>
      <p:sp>
        <p:nvSpPr>
          <p:cNvPr id="5" name="Footer Placeholder 4">
            <a:extLst>
              <a:ext uri="{FF2B5EF4-FFF2-40B4-BE49-F238E27FC236}">
                <a16:creationId xmlns:a16="http://schemas.microsoft.com/office/drawing/2014/main" id="{844C0D4F-FE99-6BD9-8B25-DFFB18AEC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D84742-5386-8FFB-64D1-E101B6E8D3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F6DF3-A2EF-C943-8E7F-C90B2D68506B}" type="slidenum">
              <a:rPr lang="en-US" smtClean="0"/>
              <a:t>‹#›</a:t>
            </a:fld>
            <a:endParaRPr lang="en-US"/>
          </a:p>
        </p:txBody>
      </p:sp>
    </p:spTree>
    <p:extLst>
      <p:ext uri="{BB962C8B-B14F-4D97-AF65-F5344CB8AC3E}">
        <p14:creationId xmlns:p14="http://schemas.microsoft.com/office/powerpoint/2010/main" val="896545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2.jp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8344080" y="145945"/>
            <a:ext cx="3610208" cy="992817"/>
          </a:xfrm>
        </p:spPr>
        <p:txBody>
          <a:bodyPr anchor="ctr">
            <a:normAutofit lnSpcReduction="10000"/>
          </a:bodyPr>
          <a:lstStyle/>
          <a:p>
            <a:r>
              <a:rPr lang="en-US" sz="3500" b="1" i="1" dirty="0">
                <a:solidFill>
                  <a:srgbClr val="FFFFFF"/>
                </a:solidFill>
                <a:latin typeface="Arial Narrow" panose="020B0604020202020204" pitchFamily="34" charset="0"/>
                <a:cs typeface="Arial Narrow" panose="020B0604020202020204" pitchFamily="34" charset="0"/>
              </a:rPr>
              <a:t>Faculty Assembly Review 2023</a:t>
            </a:r>
          </a:p>
        </p:txBody>
      </p:sp>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a:blip r:embed="rId2"/>
          <a:stretch>
            <a:fillRect/>
          </a:stretch>
        </p:blipFill>
        <p:spPr>
          <a:xfrm>
            <a:off x="1849198" y="2181426"/>
            <a:ext cx="3997637" cy="3997637"/>
          </a:xfrm>
          <a:prstGeom prst="rect">
            <a:avLst/>
          </a:prstGeom>
        </p:spPr>
      </p:pic>
      <p:pic>
        <p:nvPicPr>
          <p:cNvPr id="4" name="Picture 3" descr="A blue logo with a cat head&#10;&#10;Description automatically generated">
            <a:extLst>
              <a:ext uri="{FF2B5EF4-FFF2-40B4-BE49-F238E27FC236}">
                <a16:creationId xmlns:a16="http://schemas.microsoft.com/office/drawing/2014/main" id="{E109F214-87BB-D1A3-3EDC-CD3B43F10489}"/>
              </a:ext>
            </a:extLst>
          </p:cNvPr>
          <p:cNvPicPr>
            <a:picLocks noChangeAspect="1"/>
          </p:cNvPicPr>
          <p:nvPr/>
        </p:nvPicPr>
        <p:blipFill>
          <a:blip r:embed="rId3"/>
          <a:stretch>
            <a:fillRect/>
          </a:stretch>
        </p:blipFill>
        <p:spPr>
          <a:xfrm>
            <a:off x="6345165" y="2217815"/>
            <a:ext cx="3997831" cy="3997831"/>
          </a:xfrm>
          <a:prstGeom prst="rect">
            <a:avLst/>
          </a:prstGeom>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81023" y="185740"/>
            <a:ext cx="3885375" cy="654747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t="100000" r="100000"/>
            </a:path>
            <a:tileRect l="-100000" b="-100000"/>
          </a:gradFill>
        </p:spPr>
        <p:txBody>
          <a:bodyPr anchor="b">
            <a:noAutofit/>
          </a:bodyPr>
          <a:lstStyle/>
          <a:p>
            <a:pPr algn="r"/>
            <a:r>
              <a:rPr lang="en-US" sz="2800" b="1" cap="all" dirty="0">
                <a:solidFill>
                  <a:srgbClr val="FFFF00"/>
                </a:solidFill>
                <a:latin typeface="DINbekBold"/>
              </a:rPr>
              <a:t>P</a:t>
            </a:r>
            <a:r>
              <a:rPr lang="en-US" sz="2800" b="1" i="0" u="none" strike="noStrike" cap="all" dirty="0">
                <a:solidFill>
                  <a:srgbClr val="FFFF00"/>
                </a:solidFill>
                <a:effectLst/>
                <a:latin typeface="DINbekBold"/>
              </a:rPr>
              <a:t>REGNANCY ACCOMMODATIONS </a:t>
            </a:r>
            <a:r>
              <a:rPr lang="en-US" sz="2800" b="0" i="0" u="none" strike="noStrike" cap="all" dirty="0">
                <a:solidFill>
                  <a:srgbClr val="FFFFFF"/>
                </a:solidFill>
                <a:effectLst/>
                <a:latin typeface="DINbekBold"/>
              </a:rPr>
              <a:t>AND RELATED CONDITIONS FOR STUDENTS AND EMPLOYEES</a:t>
            </a:r>
            <a:br>
              <a:rPr lang="en-US" sz="2800" b="0" i="0" u="none" strike="noStrike" cap="all" dirty="0">
                <a:solidFill>
                  <a:srgbClr val="FFFFFF"/>
                </a:solidFill>
                <a:effectLst/>
                <a:latin typeface="DINbekBold"/>
              </a:rPr>
            </a:br>
            <a:br>
              <a:rPr lang="en-US" sz="28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500" b="0" i="0" u="none" strike="noStrike" cap="all" dirty="0">
                <a:solidFill>
                  <a:srgbClr val="FFFFFF"/>
                </a:solidFill>
                <a:effectLst/>
                <a:latin typeface="DINbekBold"/>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886" y="2337079"/>
            <a:ext cx="1531109" cy="1531109"/>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829" y="3009752"/>
            <a:ext cx="1531109" cy="1531109"/>
          </a:xfrm>
          <a:prstGeom prst="rect">
            <a:avLst/>
          </a:prstGeom>
        </p:spPr>
      </p:pic>
      <p:pic>
        <p:nvPicPr>
          <p:cNvPr id="6" name="Graphic 5" descr="Home1 outline">
            <a:extLst>
              <a:ext uri="{FF2B5EF4-FFF2-40B4-BE49-F238E27FC236}">
                <a16:creationId xmlns:a16="http://schemas.microsoft.com/office/drawing/2014/main" id="{775E16A1-7914-3431-10FE-2DBA4E846C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9634" y="322955"/>
            <a:ext cx="985750" cy="985750"/>
          </a:xfrm>
          <a:prstGeom prst="rect">
            <a:avLst/>
          </a:prstGeom>
        </p:spPr>
      </p:pic>
      <p:sp>
        <p:nvSpPr>
          <p:cNvPr id="8" name="TextBox 7">
            <a:extLst>
              <a:ext uri="{FF2B5EF4-FFF2-40B4-BE49-F238E27FC236}">
                <a16:creationId xmlns:a16="http://schemas.microsoft.com/office/drawing/2014/main" id="{2611CDAF-6E8D-FAEF-9F67-6B68E226CE41}"/>
              </a:ext>
            </a:extLst>
          </p:cNvPr>
          <p:cNvSpPr txBox="1"/>
          <p:nvPr/>
        </p:nvSpPr>
        <p:spPr>
          <a:xfrm>
            <a:off x="1334680" y="606053"/>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pic>
        <p:nvPicPr>
          <p:cNvPr id="10" name="Picture 9" descr="A close-up of a text&#10;&#10;Description automatically generated">
            <a:extLst>
              <a:ext uri="{FF2B5EF4-FFF2-40B4-BE49-F238E27FC236}">
                <a16:creationId xmlns:a16="http://schemas.microsoft.com/office/drawing/2014/main" id="{18571089-EEA6-9A90-00A6-C11C214EAF2D}"/>
              </a:ext>
            </a:extLst>
          </p:cNvPr>
          <p:cNvPicPr>
            <a:picLocks noChangeAspect="1"/>
          </p:cNvPicPr>
          <p:nvPr/>
        </p:nvPicPr>
        <p:blipFill>
          <a:blip r:embed="rId8"/>
          <a:stretch>
            <a:fillRect/>
          </a:stretch>
        </p:blipFill>
        <p:spPr>
          <a:xfrm>
            <a:off x="4242503" y="3325749"/>
            <a:ext cx="7772400" cy="1860807"/>
          </a:xfrm>
          <a:prstGeom prst="rect">
            <a:avLst/>
          </a:prstGeom>
        </p:spPr>
      </p:pic>
      <p:pic>
        <p:nvPicPr>
          <p:cNvPr id="16" name="Picture 15" descr="A blue and white sign with white text&#10;&#10;Description automatically generated">
            <a:extLst>
              <a:ext uri="{FF2B5EF4-FFF2-40B4-BE49-F238E27FC236}">
                <a16:creationId xmlns:a16="http://schemas.microsoft.com/office/drawing/2014/main" id="{96DAC7AD-C0C1-ABF5-14AD-4638B72F55C6}"/>
              </a:ext>
            </a:extLst>
          </p:cNvPr>
          <p:cNvPicPr>
            <a:picLocks noChangeAspect="1"/>
          </p:cNvPicPr>
          <p:nvPr/>
        </p:nvPicPr>
        <p:blipFill>
          <a:blip r:embed="rId9"/>
          <a:stretch>
            <a:fillRect/>
          </a:stretch>
        </p:blipFill>
        <p:spPr>
          <a:xfrm>
            <a:off x="4338577" y="185740"/>
            <a:ext cx="7772400" cy="1411373"/>
          </a:xfrm>
          <a:prstGeom prst="rect">
            <a:avLst/>
          </a:prstGeom>
        </p:spPr>
      </p:pic>
      <p:pic>
        <p:nvPicPr>
          <p:cNvPr id="18" name="Picture 17" descr="A close-up of a text&#10;&#10;Description automatically generated">
            <a:extLst>
              <a:ext uri="{FF2B5EF4-FFF2-40B4-BE49-F238E27FC236}">
                <a16:creationId xmlns:a16="http://schemas.microsoft.com/office/drawing/2014/main" id="{6E1F0692-FD15-6E4C-44CF-A96874D4B882}"/>
              </a:ext>
            </a:extLst>
          </p:cNvPr>
          <p:cNvPicPr>
            <a:picLocks noChangeAspect="1"/>
          </p:cNvPicPr>
          <p:nvPr/>
        </p:nvPicPr>
        <p:blipFill>
          <a:blip r:embed="rId10"/>
          <a:stretch>
            <a:fillRect/>
          </a:stretch>
        </p:blipFill>
        <p:spPr>
          <a:xfrm>
            <a:off x="4335204" y="1558683"/>
            <a:ext cx="7772400" cy="1837584"/>
          </a:xfrm>
          <a:prstGeom prst="rect">
            <a:avLst/>
          </a:prstGeom>
        </p:spPr>
      </p:pic>
      <p:sp>
        <p:nvSpPr>
          <p:cNvPr id="20" name="TextBox 19">
            <a:extLst>
              <a:ext uri="{FF2B5EF4-FFF2-40B4-BE49-F238E27FC236}">
                <a16:creationId xmlns:a16="http://schemas.microsoft.com/office/drawing/2014/main" id="{6542ED57-4D85-8C06-C927-506296BD534F}"/>
              </a:ext>
            </a:extLst>
          </p:cNvPr>
          <p:cNvSpPr txBox="1"/>
          <p:nvPr/>
        </p:nvSpPr>
        <p:spPr>
          <a:xfrm>
            <a:off x="322335" y="5163333"/>
            <a:ext cx="11785269" cy="1477328"/>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marL="285750" indent="-285750">
              <a:buFont typeface="Wingdings" pitchFamily="2" charset="2"/>
              <a:buChar char="ü"/>
            </a:pPr>
            <a:r>
              <a:rPr lang="en-US" dirty="0"/>
              <a:t>A school must ensure that teachers’ policies and practices do not discriminate against students because of pregnancy and related conditions.  For example, a teacher may not refuse to allow a student to submit work after missing a deadline because of absences due to pregnancy or childbirth.  Additionally, if a teacher’s grading is based in part on class attendance or participation, the student should be allowed to earn the missed credits and be reinstated to the student’s pre-leave status.  OCR Pamphlet at 11.</a:t>
            </a:r>
          </a:p>
        </p:txBody>
      </p:sp>
      <p:pic>
        <p:nvPicPr>
          <p:cNvPr id="21" name="Picture 20" descr="TitleIX_Logo.jpg">
            <a:extLst>
              <a:ext uri="{FF2B5EF4-FFF2-40B4-BE49-F238E27FC236}">
                <a16:creationId xmlns:a16="http://schemas.microsoft.com/office/drawing/2014/main" id="{EB8AE677-A8FA-70E6-4EB1-2C6B543D79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82519" y="3868188"/>
            <a:ext cx="1531109" cy="960903"/>
          </a:xfrm>
          <a:prstGeom prst="rect">
            <a:avLst/>
          </a:prstGeom>
          <a:ln w="57150">
            <a:solidFill>
              <a:schemeClr val="accent6">
                <a:lumMod val="50000"/>
              </a:schemeClr>
            </a:solidFill>
          </a:ln>
        </p:spPr>
      </p:pic>
    </p:spTree>
    <p:extLst>
      <p:ext uri="{BB962C8B-B14F-4D97-AF65-F5344CB8AC3E}">
        <p14:creationId xmlns:p14="http://schemas.microsoft.com/office/powerpoint/2010/main" val="276062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81023" y="185740"/>
            <a:ext cx="3885375" cy="654747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t="100000" r="100000"/>
            </a:path>
            <a:tileRect l="-100000" b="-100000"/>
          </a:gradFill>
        </p:spPr>
        <p:txBody>
          <a:bodyPr anchor="b">
            <a:noAutofit/>
          </a:bodyPr>
          <a:lstStyle/>
          <a:p>
            <a:pPr algn="r"/>
            <a:r>
              <a:rPr lang="en-US" sz="2800" b="1" cap="all" dirty="0">
                <a:solidFill>
                  <a:srgbClr val="FFFF00"/>
                </a:solidFill>
                <a:latin typeface="DINbekBold"/>
              </a:rPr>
              <a:t>P</a:t>
            </a:r>
            <a:r>
              <a:rPr lang="en-US" sz="2800" b="1" i="0" u="none" strike="noStrike" cap="all" dirty="0">
                <a:solidFill>
                  <a:srgbClr val="FFFF00"/>
                </a:solidFill>
                <a:effectLst/>
                <a:latin typeface="DINbekBold"/>
              </a:rPr>
              <a:t>REGNANCY ACCOMMODATIONS </a:t>
            </a:r>
            <a:r>
              <a:rPr lang="en-US" sz="2800" b="0" i="0" u="none" strike="noStrike" cap="all" dirty="0">
                <a:solidFill>
                  <a:srgbClr val="FFFFFF"/>
                </a:solidFill>
                <a:effectLst/>
                <a:latin typeface="DINbekBold"/>
              </a:rPr>
              <a:t>AND RELATED CONDITIONS FOR STUDENTS AND EMPLOYEES</a:t>
            </a:r>
            <a:br>
              <a:rPr lang="en-US" sz="2800" b="0" i="0" u="none" strike="noStrike" cap="all" dirty="0">
                <a:solidFill>
                  <a:srgbClr val="FFFFFF"/>
                </a:solidFill>
                <a:effectLst/>
                <a:latin typeface="DINbekBold"/>
              </a:rPr>
            </a:br>
            <a:br>
              <a:rPr lang="en-US" sz="28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500" b="0" i="0" u="none" strike="noStrike" cap="all" dirty="0">
                <a:solidFill>
                  <a:srgbClr val="FFFFFF"/>
                </a:solidFill>
                <a:effectLst/>
                <a:latin typeface="DINbekBold"/>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429" y="2262798"/>
            <a:ext cx="1531109" cy="1531109"/>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7126" y="2760567"/>
            <a:ext cx="1531109" cy="1531109"/>
          </a:xfrm>
          <a:prstGeom prst="rect">
            <a:avLst/>
          </a:prstGeom>
        </p:spPr>
      </p:pic>
      <p:sp>
        <p:nvSpPr>
          <p:cNvPr id="13" name="TextBox 12">
            <a:extLst>
              <a:ext uri="{FF2B5EF4-FFF2-40B4-BE49-F238E27FC236}">
                <a16:creationId xmlns:a16="http://schemas.microsoft.com/office/drawing/2014/main" id="{F7DA0452-9165-0D06-37DC-0E95DCA43B3C}"/>
              </a:ext>
            </a:extLst>
          </p:cNvPr>
          <p:cNvSpPr txBox="1"/>
          <p:nvPr/>
        </p:nvSpPr>
        <p:spPr>
          <a:xfrm>
            <a:off x="4053570" y="185738"/>
            <a:ext cx="5642820" cy="6432530"/>
          </a:xfrm>
          <a:prstGeom prst="rect">
            <a:avLst/>
          </a:prstGeom>
          <a:noFill/>
        </p:spPr>
        <p:txBody>
          <a:bodyPr wrap="square" rtlCol="0">
            <a:spAutoFit/>
          </a:bodyPr>
          <a:lstStyle/>
          <a:p>
            <a:pPr marL="0" marR="0">
              <a:spcBef>
                <a:spcPts val="0"/>
              </a:spcBef>
              <a:spcAft>
                <a:spcPts val="0"/>
              </a:spcAft>
            </a:pPr>
            <a:r>
              <a:rPr lang="en-US" sz="1800" b="1" dirty="0">
                <a:effectLst/>
                <a:highlight>
                  <a:srgbClr val="FFFF00"/>
                </a:highlight>
                <a:ea typeface="Times New Roman" panose="02020603050405020304" pitchFamily="18" charset="0"/>
                <a:cs typeface="Times New Roman" panose="02020603050405020304" pitchFamily="18" charset="0"/>
              </a:rPr>
              <a:t>TITLE IX ADJUSTMENTS </a:t>
            </a:r>
          </a:p>
          <a:p>
            <a:pPr marL="0" marR="0">
              <a:spcBef>
                <a:spcPts val="0"/>
              </a:spcBef>
              <a:spcAft>
                <a:spcPts val="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are time-limited for the period of the documented “medical necessity” per Title IX.  They refer to options during and after pregnancy that provide for equitable access and ability to fully participate in academic programs, activities, practicums/field placements, and athletics. </a:t>
            </a:r>
            <a:endParaRPr lang="en-US" sz="1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extend to parenting and primary caretaker of infant, and may include conditions arising from pregnancy, complicating pregnancy or resultant from pregnancy that might not otherwise be considered a disability/condition. </a:t>
            </a:r>
            <a:endParaRPr lang="en-US" sz="1800" dirty="0">
              <a:effectLst/>
              <a:ea typeface="Calibri" panose="020F0502020204030204" pitchFamily="34" charset="0"/>
              <a:cs typeface="Times New Roman" panose="02020603050405020304" pitchFamily="18" charset="0"/>
            </a:endParaRPr>
          </a:p>
          <a:p>
            <a:pPr marL="0" marR="0"/>
            <a:endParaRPr lang="en-US" sz="1800" b="1" dirty="0">
              <a:effectLst/>
              <a:ea typeface="Times New Roman" panose="02020603050405020304" pitchFamily="18" charset="0"/>
            </a:endParaRPr>
          </a:p>
          <a:p>
            <a:pPr marL="0" marR="0"/>
            <a:r>
              <a:rPr lang="en-US" sz="1800" b="1" dirty="0">
                <a:effectLst/>
                <a:highlight>
                  <a:srgbClr val="FFFF00"/>
                </a:highlight>
                <a:ea typeface="Times New Roman" panose="02020603050405020304" pitchFamily="18" charset="0"/>
              </a:rPr>
              <a:t>ADA/504 ACCOMMODATIONS </a:t>
            </a:r>
          </a:p>
          <a:p>
            <a:pPr marL="0" marR="0"/>
            <a:endParaRPr lang="en-US" sz="800" dirty="0">
              <a:effectLst/>
              <a:ea typeface="Times New Roman" panose="02020603050405020304" pitchFamily="18" charset="0"/>
            </a:endParaRPr>
          </a:p>
          <a:p>
            <a:pPr marL="0" marR="0"/>
            <a:r>
              <a:rPr lang="en-US" sz="1800" dirty="0">
                <a:effectLst/>
                <a:ea typeface="Times New Roman" panose="02020603050405020304" pitchFamily="18" charset="0"/>
              </a:rPr>
              <a:t>Accommodations require the presence of a “qualified” disability and/or condition per ADA/504. Pregnancy, alone, is not a disability. Pregnancy may be considered a temporary disability in certain circumstances under Section 504, or it may be considered a disability when one or more impairments related to pregnancy are present OR when a condition arising from pregnancy becomes long-lasting (i.e.: postpartum depression or gestational diabetes that becomes Type II) under ADA. </a:t>
            </a:r>
          </a:p>
        </p:txBody>
      </p:sp>
      <p:sp>
        <p:nvSpPr>
          <p:cNvPr id="15" name="TextBox 14">
            <a:extLst>
              <a:ext uri="{FF2B5EF4-FFF2-40B4-BE49-F238E27FC236}">
                <a16:creationId xmlns:a16="http://schemas.microsoft.com/office/drawing/2014/main" id="{79EB5BF8-647F-E2F9-B8FA-E8EF66A936B4}"/>
              </a:ext>
            </a:extLst>
          </p:cNvPr>
          <p:cNvSpPr txBox="1"/>
          <p:nvPr/>
        </p:nvSpPr>
        <p:spPr>
          <a:xfrm>
            <a:off x="9832332" y="185738"/>
            <a:ext cx="2002542" cy="5355312"/>
          </a:xfrm>
          <a:prstGeom prst="rect">
            <a:avLst/>
          </a:prstGeom>
          <a:solidFill>
            <a:schemeClr val="accent1">
              <a:lumMod val="60000"/>
              <a:lumOff val="40000"/>
            </a:schemeClr>
          </a:solidFill>
          <a:ln w="57150">
            <a:solidFill>
              <a:srgbClr val="002060"/>
            </a:solidFill>
          </a:ln>
        </p:spPr>
        <p:txBody>
          <a:bodyPr wrap="square" rtlCol="0">
            <a:spAutoFit/>
          </a:bodyPr>
          <a:lstStyle/>
          <a:p>
            <a:pPr algn="ctr"/>
            <a:r>
              <a:rPr lang="en-US" sz="1800" b="1" dirty="0">
                <a:effectLst/>
                <a:latin typeface="Abadi MT Condensed Light" panose="020B0306030101010103" pitchFamily="34" charset="77"/>
              </a:rPr>
              <a:t>SUPPORTS</a:t>
            </a:r>
            <a:r>
              <a:rPr lang="en-US" sz="1800" dirty="0">
                <a:effectLst/>
                <a:latin typeface="Abadi MT Condensed Light" panose="020B0306030101010103" pitchFamily="34" charset="77"/>
              </a:rPr>
              <a:t> </a:t>
            </a:r>
          </a:p>
          <a:p>
            <a:pPr algn="ctr"/>
            <a:endParaRPr lang="en-US" sz="1800" dirty="0">
              <a:effectLst/>
              <a:latin typeface="Abadi MT Condensed Light" panose="020B0306030101010103" pitchFamily="34" charset="77"/>
            </a:endParaRPr>
          </a:p>
          <a:p>
            <a:r>
              <a:rPr lang="en-US" sz="1800" dirty="0">
                <a:solidFill>
                  <a:schemeClr val="bg1"/>
                </a:solidFill>
                <a:effectLst/>
                <a:latin typeface="Abadi MT Condensed Light" panose="020B0306030101010103" pitchFamily="34" charset="77"/>
              </a:rPr>
              <a:t>Extended deadlines Flexible exam scheduling</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Excused absences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Grades of incomplete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Temporary parking in a closer location </a:t>
            </a:r>
          </a:p>
          <a:p>
            <a:r>
              <a:rPr lang="en-US" sz="1800" dirty="0">
                <a:solidFill>
                  <a:schemeClr val="bg1"/>
                </a:solidFill>
                <a:effectLst/>
                <a:latin typeface="Abadi MT Condensed Light" panose="020B0306030101010103" pitchFamily="34" charset="77"/>
              </a:rPr>
              <a:t>Breaks for nursing/pumping </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Job modifications, including reassignment to others of non-essential duties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Modified work schedule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Leave of absence  Temporary assignment to a light duty position</a:t>
            </a:r>
          </a:p>
        </p:txBody>
      </p:sp>
      <p:sp>
        <p:nvSpPr>
          <p:cNvPr id="3" name="TextBox 2">
            <a:extLst>
              <a:ext uri="{FF2B5EF4-FFF2-40B4-BE49-F238E27FC236}">
                <a16:creationId xmlns:a16="http://schemas.microsoft.com/office/drawing/2014/main" id="{1FF4C0F9-04B2-6D92-C221-3EF66B95A486}"/>
              </a:ext>
            </a:extLst>
          </p:cNvPr>
          <p:cNvSpPr txBox="1"/>
          <p:nvPr/>
        </p:nvSpPr>
        <p:spPr>
          <a:xfrm>
            <a:off x="229634" y="4401640"/>
            <a:ext cx="3588152" cy="2133405"/>
          </a:xfrm>
          <a:prstGeom prst="rect">
            <a:avLst/>
          </a:prstGeom>
          <a:solidFill>
            <a:schemeClr val="accent1">
              <a:lumMod val="40000"/>
              <a:lumOff val="60000"/>
            </a:schemeClr>
          </a:solidFill>
          <a:ln w="38100">
            <a:solidFill>
              <a:srgbClr val="FFFF00"/>
            </a:solidFill>
          </a:ln>
        </p:spPr>
        <p:txBody>
          <a:bodyPr wrap="square" rtlCol="0">
            <a:spAutoFit/>
          </a:bodyPr>
          <a:lstStyle/>
          <a:p>
            <a:pPr marL="0" indent="0" defTabSz="813816">
              <a:lnSpc>
                <a:spcPct val="120000"/>
              </a:lnSpc>
              <a:spcBef>
                <a:spcPts val="0"/>
              </a:spcBef>
              <a:buNone/>
            </a:pPr>
            <a:r>
              <a:rPr lang="en-US" sz="1600" kern="1200" dirty="0">
                <a:latin typeface="Arial" panose="020B0604020202020204" pitchFamily="34" charset="0"/>
                <a:ea typeface="+mn-ea"/>
                <a:cs typeface="Arial" panose="020B0604020202020204" pitchFamily="34" charset="0"/>
              </a:rPr>
              <a:t>MVNU, through the Office of Civil Rights, </a:t>
            </a:r>
            <a:r>
              <a:rPr lang="en-US" sz="1600" b="1" kern="1200" dirty="0">
                <a:latin typeface="Arial" panose="020B0604020202020204" pitchFamily="34" charset="0"/>
                <a:ea typeface="+mn-ea"/>
                <a:cs typeface="Arial" panose="020B0604020202020204" pitchFamily="34" charset="0"/>
              </a:rPr>
              <a:t>supports pregnant students, faculty, and staff so they can achieve academic and work success</a:t>
            </a:r>
            <a:r>
              <a:rPr lang="en-US" sz="1600" kern="1200" dirty="0">
                <a:latin typeface="Arial" panose="020B0604020202020204" pitchFamily="34" charset="0"/>
                <a:ea typeface="+mn-ea"/>
                <a:cs typeface="Arial" panose="020B0604020202020204" pitchFamily="34" charset="0"/>
              </a:rPr>
              <a:t> while pregnant, recovering from birth of a child, caring for a newborn, and nursing an infant. </a:t>
            </a:r>
          </a:p>
        </p:txBody>
      </p:sp>
      <p:pic>
        <p:nvPicPr>
          <p:cNvPr id="4" name="Picture 3">
            <a:extLst>
              <a:ext uri="{FF2B5EF4-FFF2-40B4-BE49-F238E27FC236}">
                <a16:creationId xmlns:a16="http://schemas.microsoft.com/office/drawing/2014/main" id="{F55BD0FA-A4FC-47DA-0904-AA5692A1F64E}"/>
              </a:ext>
            </a:extLst>
          </p:cNvPr>
          <p:cNvPicPr>
            <a:picLocks noChangeAspect="1"/>
          </p:cNvPicPr>
          <p:nvPr/>
        </p:nvPicPr>
        <p:blipFill>
          <a:blip r:embed="rId6"/>
          <a:stretch>
            <a:fillRect/>
          </a:stretch>
        </p:blipFill>
        <p:spPr>
          <a:xfrm>
            <a:off x="10068048" y="5513297"/>
            <a:ext cx="1531109" cy="1158965"/>
          </a:xfrm>
          <a:prstGeom prst="rect">
            <a:avLst/>
          </a:prstGeom>
          <a:solidFill>
            <a:srgbClr val="00B0F0"/>
          </a:solidFill>
          <a:ln w="38100">
            <a:solidFill>
              <a:srgbClr val="002060"/>
            </a:solidFill>
          </a:ln>
        </p:spPr>
      </p:pic>
      <p:pic>
        <p:nvPicPr>
          <p:cNvPr id="6" name="Graphic 5" descr="Home1 outline">
            <a:extLst>
              <a:ext uri="{FF2B5EF4-FFF2-40B4-BE49-F238E27FC236}">
                <a16:creationId xmlns:a16="http://schemas.microsoft.com/office/drawing/2014/main" id="{775E16A1-7914-3431-10FE-2DBA4E846C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9634" y="322955"/>
            <a:ext cx="985750" cy="985750"/>
          </a:xfrm>
          <a:prstGeom prst="rect">
            <a:avLst/>
          </a:prstGeom>
        </p:spPr>
      </p:pic>
      <p:sp>
        <p:nvSpPr>
          <p:cNvPr id="8" name="TextBox 7">
            <a:extLst>
              <a:ext uri="{FF2B5EF4-FFF2-40B4-BE49-F238E27FC236}">
                <a16:creationId xmlns:a16="http://schemas.microsoft.com/office/drawing/2014/main" id="{2611CDAF-6E8D-FAEF-9F67-6B68E226CE41}"/>
              </a:ext>
            </a:extLst>
          </p:cNvPr>
          <p:cNvSpPr txBox="1"/>
          <p:nvPr/>
        </p:nvSpPr>
        <p:spPr>
          <a:xfrm>
            <a:off x="1334680" y="606053"/>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spTree>
    <p:extLst>
      <p:ext uri="{BB962C8B-B14F-4D97-AF65-F5344CB8AC3E}">
        <p14:creationId xmlns:p14="http://schemas.microsoft.com/office/powerpoint/2010/main" val="1827998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143795"/>
            <a:ext cx="4066220"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r">
              <a:lnSpc>
                <a:spcPct val="90000"/>
              </a:lnSpc>
              <a:spcBef>
                <a:spcPct val="0"/>
              </a:spcBef>
              <a:spcAft>
                <a:spcPts val="600"/>
              </a:spcAft>
            </a:pPr>
            <a:r>
              <a:rPr lang="en-US" sz="5400" b="1" i="1" dirty="0">
                <a:solidFill>
                  <a:srgbClr val="FFFFFF"/>
                </a:solidFill>
                <a:latin typeface="+mj-lt"/>
                <a:ea typeface="+mj-ea"/>
                <a:cs typeface="+mj-cs"/>
              </a:rPr>
              <a:t>ADA /  </a:t>
            </a:r>
          </a:p>
          <a:p>
            <a:pPr algn="r">
              <a:lnSpc>
                <a:spcPct val="90000"/>
              </a:lnSpc>
              <a:spcBef>
                <a:spcPct val="0"/>
              </a:spcBef>
              <a:spcAft>
                <a:spcPts val="600"/>
              </a:spcAft>
            </a:pPr>
            <a:r>
              <a:rPr lang="en-US" sz="5400" b="1" i="1" dirty="0">
                <a:solidFill>
                  <a:srgbClr val="FFFFFF"/>
                </a:solidFill>
                <a:latin typeface="+mj-lt"/>
                <a:ea typeface="+mj-ea"/>
                <a:cs typeface="+mj-cs"/>
              </a:rPr>
              <a:t>Section 504</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649245" y="143795"/>
            <a:ext cx="4784137" cy="6590686"/>
          </a:xfrm>
          <a:solidFill>
            <a:schemeClr val="accent1">
              <a:lumMod val="40000"/>
              <a:lumOff val="60000"/>
            </a:schemeClr>
          </a:solidFill>
        </p:spPr>
        <p:txBody>
          <a:bodyPr vert="horz" lIns="91440" tIns="45720" rIns="91440" bIns="45720" rtlCol="0" anchor="ctr">
            <a:normAutofit/>
          </a:bodyPr>
          <a:lstStyle/>
          <a:p>
            <a:pPr marL="0" indent="0">
              <a:buNone/>
            </a:pPr>
            <a:r>
              <a:rPr lang="en-US" b="1" dirty="0"/>
              <a:t>MVNU prohibits discrimination and harassment on the </a:t>
            </a:r>
            <a:r>
              <a:rPr lang="en-US" b="1" dirty="0">
                <a:solidFill>
                  <a:schemeClr val="accent1">
                    <a:lumMod val="75000"/>
                  </a:schemeClr>
                </a:solidFill>
              </a:rPr>
              <a:t>basis of disability.</a:t>
            </a:r>
          </a:p>
          <a:p>
            <a:pPr marL="0" indent="0">
              <a:buNone/>
            </a:pPr>
            <a:r>
              <a:rPr lang="en-US" b="1" dirty="0"/>
              <a:t>It is covered in the Civil Rights Policy </a:t>
            </a:r>
            <a:r>
              <a:rPr lang="en-US" b="1" i="1" dirty="0"/>
              <a:t>Resolving Complaints under the  Disabilities Act and the Rehabilitation Act of 1973. </a:t>
            </a:r>
          </a:p>
          <a:p>
            <a:pPr marL="0"/>
            <a:endParaRPr lang="en-US" sz="1600" dirty="0"/>
          </a:p>
          <a:p>
            <a:pPr marL="0"/>
            <a:r>
              <a:rPr lang="en-US" sz="2000" b="1" u="sng" dirty="0"/>
              <a:t>STUDENTS</a:t>
            </a:r>
            <a:r>
              <a:rPr lang="en-US" sz="2000" b="1" dirty="0"/>
              <a:t>:  </a:t>
            </a:r>
            <a:r>
              <a:rPr lang="en-US" sz="2000" dirty="0"/>
              <a:t>Further information is available on MVNU’s Accessibility Student Policy webpage.</a:t>
            </a:r>
          </a:p>
          <a:p>
            <a:pPr marL="0"/>
            <a:endParaRPr lang="en-US" sz="2000" dirty="0"/>
          </a:p>
          <a:p>
            <a:pPr marL="0"/>
            <a:r>
              <a:rPr lang="en-US" sz="2000" b="1" u="sng" dirty="0"/>
              <a:t>EMPLOYEES:</a:t>
            </a:r>
            <a:r>
              <a:rPr lang="en-US" sz="2000" b="1" dirty="0"/>
              <a:t>   </a:t>
            </a:r>
            <a:r>
              <a:rPr lang="en-US" sz="2000" dirty="0"/>
              <a:t>Appropriate handbooks.</a:t>
            </a:r>
          </a:p>
          <a:p>
            <a:pPr marL="0"/>
            <a:endParaRPr lang="en-US" sz="1600" dirty="0"/>
          </a:p>
          <a:p>
            <a:pPr marL="0" indent="0" algn="ctr">
              <a:buNone/>
            </a:pPr>
            <a:r>
              <a:rPr lang="en-US" sz="2400" b="1" i="1" dirty="0">
                <a:highlight>
                  <a:srgbClr val="FFFF00"/>
                </a:highlight>
              </a:rPr>
              <a:t>Grievance Procedures</a:t>
            </a:r>
            <a:r>
              <a:rPr lang="en-US" sz="2400" b="1" i="1" dirty="0"/>
              <a:t> </a:t>
            </a:r>
            <a:r>
              <a:rPr lang="en-US" sz="2400" dirty="0"/>
              <a:t>are found at </a:t>
            </a:r>
            <a:r>
              <a:rPr lang="en-US" sz="2400" u="sng" dirty="0">
                <a:hlinkClick r:id="rId2"/>
              </a:rPr>
              <a:t>www.mvnu.edu/titleix</a:t>
            </a:r>
            <a:r>
              <a:rPr lang="en-US" sz="2400" dirty="0"/>
              <a:t>.</a:t>
            </a:r>
          </a:p>
        </p:txBody>
      </p:sp>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3985" y="2455833"/>
            <a:ext cx="1655126" cy="1655126"/>
          </a:xfrm>
          <a:prstGeom prst="rect">
            <a:avLst/>
          </a:prstGeom>
        </p:spPr>
      </p:pic>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3340" y="4356016"/>
            <a:ext cx="1776416" cy="1776416"/>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3985" y="596510"/>
            <a:ext cx="1655126" cy="1655126"/>
          </a:xfrm>
          <a:prstGeom prst="rect">
            <a:avLst/>
          </a:prstGeom>
        </p:spPr>
      </p:pic>
      <p:sp>
        <p:nvSpPr>
          <p:cNvPr id="2" name="TextBox 1">
            <a:extLst>
              <a:ext uri="{FF2B5EF4-FFF2-40B4-BE49-F238E27FC236}">
                <a16:creationId xmlns:a16="http://schemas.microsoft.com/office/drawing/2014/main" id="{7B33F534-79F1-27EF-73EF-4EB2B6922EAA}"/>
              </a:ext>
            </a:extLst>
          </p:cNvPr>
          <p:cNvSpPr txBox="1"/>
          <p:nvPr/>
        </p:nvSpPr>
        <p:spPr>
          <a:xfrm>
            <a:off x="1000662" y="4932103"/>
            <a:ext cx="2844801" cy="1200329"/>
          </a:xfrm>
          <a:prstGeom prst="rect">
            <a:avLst/>
          </a:prstGeom>
          <a:solidFill>
            <a:schemeClr val="accent1">
              <a:lumMod val="40000"/>
              <a:lumOff val="60000"/>
            </a:schemeClr>
          </a:solidFill>
          <a:ln w="57150">
            <a:solidFill>
              <a:schemeClr val="bg1"/>
            </a:solidFill>
          </a:ln>
        </p:spPr>
        <p:txBody>
          <a:bodyPr wrap="square" rtlCol="0">
            <a:spAutoFit/>
          </a:bodyPr>
          <a:lstStyle/>
          <a:p>
            <a:pPr algn="ctr"/>
            <a:r>
              <a:rPr lang="en-US" sz="2400" b="1" i="1" dirty="0">
                <a:solidFill>
                  <a:schemeClr val="accent1">
                    <a:lumMod val="75000"/>
                  </a:schemeClr>
                </a:solidFill>
              </a:rPr>
              <a:t>Accommodations are provided under the law.</a:t>
            </a:r>
          </a:p>
        </p:txBody>
      </p:sp>
    </p:spTree>
    <p:extLst>
      <p:ext uri="{BB962C8B-B14F-4D97-AF65-F5344CB8AC3E}">
        <p14:creationId xmlns:p14="http://schemas.microsoft.com/office/powerpoint/2010/main" val="3198349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4A0B-F8EB-90DB-3F9E-067065E372B4}"/>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p:spPr>
        <p:txBody>
          <a:bodyPr>
            <a:normAutofit/>
          </a:bodyPr>
          <a:lstStyle/>
          <a:p>
            <a:r>
              <a:rPr lang="en-US" sz="4800" dirty="0">
                <a:solidFill>
                  <a:schemeClr val="bg1"/>
                </a:solidFill>
                <a:latin typeface="Baguet Script" pitchFamily="2" charset="77"/>
              </a:rPr>
              <a:t>      Important Things to Know </a:t>
            </a:r>
          </a:p>
        </p:txBody>
      </p:sp>
      <p:sp>
        <p:nvSpPr>
          <p:cNvPr id="3" name="Content Placeholder 2">
            <a:extLst>
              <a:ext uri="{FF2B5EF4-FFF2-40B4-BE49-F238E27FC236}">
                <a16:creationId xmlns:a16="http://schemas.microsoft.com/office/drawing/2014/main" id="{0589E8DF-53BB-577B-3314-64FC9BDC3A2B}"/>
              </a:ext>
            </a:extLst>
          </p:cNvPr>
          <p:cNvSpPr>
            <a:spLocks noGrp="1"/>
          </p:cNvSpPr>
          <p:nvPr>
            <p:ph idx="1"/>
          </p:nvPr>
        </p:nvSpPr>
        <p:spPr>
          <a:xfrm>
            <a:off x="838200" y="2028825"/>
            <a:ext cx="10515600" cy="4148138"/>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t="100000" r="100000"/>
            </a:path>
            <a:tileRect l="-100000" b="-100000"/>
          </a:gradFill>
        </p:spPr>
        <p:txBody>
          <a:bodyPr>
            <a:normAutofit/>
          </a:bodyPr>
          <a:lstStyle/>
          <a:p>
            <a:r>
              <a:rPr lang="en-US" dirty="0">
                <a:solidFill>
                  <a:srgbClr val="FFFF00"/>
                </a:solidFill>
              </a:rPr>
              <a:t>How to report?	</a:t>
            </a:r>
            <a:r>
              <a:rPr lang="en-US" dirty="0">
                <a:solidFill>
                  <a:schemeClr val="bg1"/>
                </a:solidFill>
              </a:rPr>
              <a:t>			ONLINE FORM OR IN PERSON</a:t>
            </a:r>
          </a:p>
          <a:p>
            <a:r>
              <a:rPr lang="en-US" dirty="0">
                <a:solidFill>
                  <a:srgbClr val="FFFF00"/>
                </a:solidFill>
              </a:rPr>
              <a:t>What to report?	</a:t>
            </a:r>
            <a:r>
              <a:rPr lang="en-US" dirty="0">
                <a:solidFill>
                  <a:schemeClr val="bg1"/>
                </a:solidFill>
              </a:rPr>
              <a:t>			PROHIBITED CONDUCT</a:t>
            </a:r>
          </a:p>
          <a:p>
            <a:r>
              <a:rPr lang="en-US" dirty="0">
                <a:solidFill>
                  <a:srgbClr val="FFFF00"/>
                </a:solidFill>
              </a:rPr>
              <a:t>Who must report?</a:t>
            </a:r>
            <a:r>
              <a:rPr lang="en-US" dirty="0">
                <a:solidFill>
                  <a:schemeClr val="bg1"/>
                </a:solidFill>
              </a:rPr>
              <a:t>			MANDATED REPORTERS</a:t>
            </a:r>
          </a:p>
          <a:p>
            <a:r>
              <a:rPr lang="en-US" dirty="0">
                <a:solidFill>
                  <a:srgbClr val="FFFF00"/>
                </a:solidFill>
              </a:rPr>
              <a:t>Who are confidential resources?	</a:t>
            </a:r>
            <a:r>
              <a:rPr lang="en-US" sz="2000" dirty="0">
                <a:solidFill>
                  <a:schemeClr val="bg1"/>
                </a:solidFill>
              </a:rPr>
              <a:t>CAMPUS PASTORS, NURSE, COUNSELORS</a:t>
            </a:r>
            <a:endParaRPr lang="en-US" sz="2000" dirty="0">
              <a:solidFill>
                <a:srgbClr val="FFFF00"/>
              </a:solidFill>
            </a:endParaRPr>
          </a:p>
          <a:p>
            <a:r>
              <a:rPr lang="en-US" dirty="0">
                <a:solidFill>
                  <a:srgbClr val="FFFF00"/>
                </a:solidFill>
              </a:rPr>
              <a:t>What are supportive measures?</a:t>
            </a:r>
            <a:r>
              <a:rPr lang="en-US" dirty="0">
                <a:solidFill>
                  <a:schemeClr val="bg1"/>
                </a:solidFill>
              </a:rPr>
              <a:t>	NON-PUNITIVE SERVICES</a:t>
            </a:r>
          </a:p>
          <a:p>
            <a:r>
              <a:rPr lang="en-US" dirty="0">
                <a:solidFill>
                  <a:srgbClr val="FFFF00"/>
                </a:solidFill>
              </a:rPr>
              <a:t>What are the processes?</a:t>
            </a:r>
            <a:r>
              <a:rPr lang="en-US" dirty="0">
                <a:solidFill>
                  <a:schemeClr val="bg1"/>
                </a:solidFill>
              </a:rPr>
              <a:t>		FORMAL / INFORMAL</a:t>
            </a:r>
          </a:p>
          <a:p>
            <a:r>
              <a:rPr lang="en-US" dirty="0">
                <a:solidFill>
                  <a:srgbClr val="FFFF00"/>
                </a:solidFill>
              </a:rPr>
              <a:t>What is consent?		</a:t>
            </a:r>
            <a:r>
              <a:rPr lang="en-US" dirty="0">
                <a:solidFill>
                  <a:schemeClr val="bg1"/>
                </a:solidFill>
              </a:rPr>
              <a:t>		CLEAR, KNOWING, VOLUNTARY</a:t>
            </a:r>
          </a:p>
          <a:p>
            <a:r>
              <a:rPr lang="en-US" dirty="0">
                <a:solidFill>
                  <a:srgbClr val="FFFF00"/>
                </a:solidFill>
              </a:rPr>
              <a:t>What is Bystander Intervention?</a:t>
            </a:r>
            <a:r>
              <a:rPr lang="en-US" dirty="0">
                <a:solidFill>
                  <a:schemeClr val="bg1"/>
                </a:solidFill>
              </a:rPr>
              <a:t>	STAND UP &amp; SPEAK UP</a:t>
            </a:r>
          </a:p>
          <a:p>
            <a:endParaRPr lang="en-US" dirty="0"/>
          </a:p>
        </p:txBody>
      </p:sp>
      <p:pic>
        <p:nvPicPr>
          <p:cNvPr id="5" name="Graphic 4" descr="Checkbox Checked with solid fill">
            <a:extLst>
              <a:ext uri="{FF2B5EF4-FFF2-40B4-BE49-F238E27FC236}">
                <a16:creationId xmlns:a16="http://schemas.microsoft.com/office/drawing/2014/main" id="{FA65D7E3-4376-3763-333E-43D47E95C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093" y="61118"/>
            <a:ext cx="1967707" cy="1967707"/>
          </a:xfrm>
          <a:prstGeom prst="rect">
            <a:avLst/>
          </a:prstGeom>
        </p:spPr>
      </p:pic>
      <p:pic>
        <p:nvPicPr>
          <p:cNvPr id="6" name="Picture 5" descr="A red button with white text&#10;&#10;Description automatically generated">
            <a:extLst>
              <a:ext uri="{FF2B5EF4-FFF2-40B4-BE49-F238E27FC236}">
                <a16:creationId xmlns:a16="http://schemas.microsoft.com/office/drawing/2014/main" id="{9C032B87-0895-7D7C-B757-1C86558EB9A6}"/>
              </a:ext>
            </a:extLst>
          </p:cNvPr>
          <p:cNvPicPr>
            <a:picLocks noChangeAspect="1"/>
          </p:cNvPicPr>
          <p:nvPr/>
        </p:nvPicPr>
        <p:blipFill>
          <a:blip r:embed="rId4"/>
          <a:stretch>
            <a:fillRect/>
          </a:stretch>
        </p:blipFill>
        <p:spPr>
          <a:xfrm>
            <a:off x="9980592" y="2645569"/>
            <a:ext cx="965200" cy="971550"/>
          </a:xfrm>
          <a:prstGeom prst="rect">
            <a:avLst/>
          </a:prstGeom>
        </p:spPr>
      </p:pic>
      <p:pic>
        <p:nvPicPr>
          <p:cNvPr id="8" name="Graphic 7" descr="Chevron arrows with solid fill">
            <a:extLst>
              <a:ext uri="{FF2B5EF4-FFF2-40B4-BE49-F238E27FC236}">
                <a16:creationId xmlns:a16="http://schemas.microsoft.com/office/drawing/2014/main" id="{8B30CA05-B9F5-5E93-109B-810D5F6EF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2670" y="2921884"/>
            <a:ext cx="1514475" cy="643118"/>
          </a:xfrm>
          <a:prstGeom prst="rect">
            <a:avLst/>
          </a:prstGeom>
        </p:spPr>
      </p:pic>
    </p:spTree>
    <p:extLst>
      <p:ext uri="{BB962C8B-B14F-4D97-AF65-F5344CB8AC3E}">
        <p14:creationId xmlns:p14="http://schemas.microsoft.com/office/powerpoint/2010/main" val="63269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88AD58-C908-6BD9-3FC6-18FAA1ADE50D}"/>
              </a:ext>
            </a:extLst>
          </p:cNvPr>
          <p:cNvSpPr>
            <a:spLocks noGrp="1"/>
          </p:cNvSpPr>
          <p:nvPr>
            <p:ph type="title"/>
          </p:nvPr>
        </p:nvSpPr>
        <p:spPr>
          <a:xfrm>
            <a:off x="838200" y="353550"/>
            <a:ext cx="5257799" cy="1325563"/>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pPr algn="ctr"/>
            <a:r>
              <a:rPr lang="en-US" b="1" dirty="0">
                <a:solidFill>
                  <a:schemeClr val="bg1"/>
                </a:solidFill>
              </a:rPr>
              <a:t>Responding to Disclosure</a:t>
            </a:r>
            <a:endParaRPr lang="en-US" dirty="0">
              <a:solidFill>
                <a:schemeClr val="bg1"/>
              </a:solidFill>
            </a:endParaRPr>
          </a:p>
        </p:txBody>
      </p:sp>
      <p:sp>
        <p:nvSpPr>
          <p:cNvPr id="5" name="Content Placeholder 4">
            <a:extLst>
              <a:ext uri="{FF2B5EF4-FFF2-40B4-BE49-F238E27FC236}">
                <a16:creationId xmlns:a16="http://schemas.microsoft.com/office/drawing/2014/main" id="{82B2FD9A-B9CD-2DE6-F049-E43716D3C18D}"/>
              </a:ext>
            </a:extLst>
          </p:cNvPr>
          <p:cNvSpPr>
            <a:spLocks noGrp="1"/>
          </p:cNvSpPr>
          <p:nvPr>
            <p:ph idx="1"/>
          </p:nvPr>
        </p:nvSpPr>
        <p:spPr>
          <a:xfrm>
            <a:off x="838201" y="1825625"/>
            <a:ext cx="5257800" cy="4351338"/>
          </a:xfrm>
          <a:solidFill>
            <a:schemeClr val="accent5">
              <a:lumMod val="40000"/>
              <a:lumOff val="60000"/>
            </a:schemeClr>
          </a:solidFill>
        </p:spPr>
        <p:txBody>
          <a:bodyPr>
            <a:normAutofit fontScale="85000" lnSpcReduction="20000"/>
          </a:bodyPr>
          <a:lstStyle/>
          <a:p>
            <a:pPr marL="0" lvl="0" indent="0" fontAlgn="base">
              <a:buNone/>
            </a:pPr>
            <a:endParaRPr lang="en-US" sz="1200" dirty="0"/>
          </a:p>
          <a:p>
            <a:pPr lvl="0" fontAlgn="base"/>
            <a:r>
              <a:rPr lang="en-US" dirty="0"/>
              <a:t>Clarify role as a Mandated Reporter.</a:t>
            </a:r>
          </a:p>
          <a:p>
            <a:pPr marL="0" indent="0" fontAlgn="base">
              <a:buNone/>
            </a:pPr>
            <a:endParaRPr lang="en-US" sz="1000" dirty="0"/>
          </a:p>
          <a:p>
            <a:pPr lvl="0" fontAlgn="base"/>
            <a:r>
              <a:rPr lang="en-US" dirty="0"/>
              <a:t>Remind them that you must report to the Civil Rights Director, but talking to the CRD is </a:t>
            </a:r>
            <a:r>
              <a:rPr lang="en-US" i="1" dirty="0"/>
              <a:t>optional.</a:t>
            </a:r>
          </a:p>
          <a:p>
            <a:pPr marL="0" indent="0" fontAlgn="base">
              <a:buNone/>
            </a:pPr>
            <a:endParaRPr lang="en-US" sz="1000" i="1" dirty="0"/>
          </a:p>
          <a:p>
            <a:pPr fontAlgn="base"/>
            <a:r>
              <a:rPr lang="en-US" dirty="0"/>
              <a:t>The CRD will keep the disclosure private.</a:t>
            </a:r>
          </a:p>
          <a:p>
            <a:pPr marL="0" indent="0" fontAlgn="base">
              <a:buNone/>
            </a:pPr>
            <a:endParaRPr lang="en-US" sz="1000" dirty="0"/>
          </a:p>
          <a:p>
            <a:pPr fontAlgn="base"/>
            <a:r>
              <a:rPr lang="en-US" dirty="0"/>
              <a:t>Do NOT investigate!  Do NOT mediate!</a:t>
            </a:r>
          </a:p>
          <a:p>
            <a:pPr marL="0" indent="0" fontAlgn="base">
              <a:buNone/>
            </a:pPr>
            <a:endParaRPr lang="en-US" sz="1000" dirty="0"/>
          </a:p>
          <a:p>
            <a:pPr lvl="0" fontAlgn="base"/>
            <a:r>
              <a:rPr lang="en-US" dirty="0"/>
              <a:t>Listen. Support. Refer. Measures. Document.</a:t>
            </a:r>
          </a:p>
          <a:p>
            <a:endParaRPr lang="en-US" dirty="0"/>
          </a:p>
        </p:txBody>
      </p:sp>
      <p:pic>
        <p:nvPicPr>
          <p:cNvPr id="6" name="Picture 5" descr="departments-react-and-respond-hdr80_0.jpg">
            <a:extLst>
              <a:ext uri="{FF2B5EF4-FFF2-40B4-BE49-F238E27FC236}">
                <a16:creationId xmlns:a16="http://schemas.microsoft.com/office/drawing/2014/main" id="{77AF1D42-FBEA-1662-12A6-3F28CC1A0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099" y="5699909"/>
            <a:ext cx="1908214" cy="954107"/>
          </a:xfrm>
          <a:prstGeom prst="rect">
            <a:avLst/>
          </a:prstGeom>
          <a:ln w="38100">
            <a:solidFill>
              <a:schemeClr val="accent6">
                <a:lumMod val="75000"/>
              </a:schemeClr>
            </a:solidFill>
          </a:ln>
        </p:spPr>
      </p:pic>
      <p:sp>
        <p:nvSpPr>
          <p:cNvPr id="2" name="TextBox 1">
            <a:extLst>
              <a:ext uri="{FF2B5EF4-FFF2-40B4-BE49-F238E27FC236}">
                <a16:creationId xmlns:a16="http://schemas.microsoft.com/office/drawing/2014/main" id="{F23DD551-E2B9-ECFC-FEE9-C44723F6070F}"/>
              </a:ext>
            </a:extLst>
          </p:cNvPr>
          <p:cNvSpPr txBox="1"/>
          <p:nvPr/>
        </p:nvSpPr>
        <p:spPr>
          <a:xfrm>
            <a:off x="6423949" y="353550"/>
            <a:ext cx="5116011" cy="1323439"/>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6200000" scaled="1"/>
            <a:tileRect/>
          </a:gradFill>
        </p:spPr>
        <p:txBody>
          <a:bodyPr wrap="square" rtlCol="0">
            <a:spAutoFit/>
          </a:bodyPr>
          <a:lstStyle/>
          <a:p>
            <a:pPr algn="ctr"/>
            <a:r>
              <a:rPr lang="en-US" sz="4000" b="1" dirty="0">
                <a:solidFill>
                  <a:schemeClr val="bg1"/>
                </a:solidFill>
                <a:latin typeface="+mj-lt"/>
              </a:rPr>
              <a:t>Writing an Incident Report</a:t>
            </a:r>
            <a:endParaRPr lang="en-US" sz="4000" dirty="0">
              <a:solidFill>
                <a:schemeClr val="bg1"/>
              </a:solidFill>
              <a:latin typeface="+mj-lt"/>
            </a:endParaRPr>
          </a:p>
        </p:txBody>
      </p:sp>
      <p:sp>
        <p:nvSpPr>
          <p:cNvPr id="7" name="TextBox 6">
            <a:extLst>
              <a:ext uri="{FF2B5EF4-FFF2-40B4-BE49-F238E27FC236}">
                <a16:creationId xmlns:a16="http://schemas.microsoft.com/office/drawing/2014/main" id="{46FF869B-D3C2-A9A8-F945-8C3CFC2BA91E}"/>
              </a:ext>
            </a:extLst>
          </p:cNvPr>
          <p:cNvSpPr txBox="1"/>
          <p:nvPr/>
        </p:nvSpPr>
        <p:spPr>
          <a:xfrm flipH="1">
            <a:off x="6423948" y="1825625"/>
            <a:ext cx="5116011" cy="2677656"/>
          </a:xfrm>
          <a:prstGeom prst="rect">
            <a:avLst/>
          </a:prstGeom>
          <a:solidFill>
            <a:schemeClr val="accent5">
              <a:lumMod val="60000"/>
              <a:lumOff val="40000"/>
            </a:schemeClr>
          </a:solidFill>
        </p:spPr>
        <p:txBody>
          <a:bodyPr wrap="square" rtlCol="0">
            <a:spAutoFit/>
          </a:bodyPr>
          <a:lstStyle/>
          <a:p>
            <a:pPr marL="342900" lvl="0" indent="-342900" fontAlgn="base">
              <a:buFont typeface="Arial" panose="020B0604020202020204" pitchFamily="34" charset="0"/>
              <a:buChar char="•"/>
            </a:pPr>
            <a:r>
              <a:rPr lang="en-US" sz="2400" dirty="0"/>
              <a:t>Use the Incident Report Form online </a:t>
            </a:r>
          </a:p>
          <a:p>
            <a:pPr marL="342900" lvl="0" indent="-342900" fontAlgn="base">
              <a:buFont typeface="Arial" panose="020B0604020202020204" pitchFamily="34" charset="0"/>
              <a:buChar char="•"/>
            </a:pPr>
            <a:r>
              <a:rPr lang="en-US" sz="2400" dirty="0"/>
              <a:t>Fill out the rest of the form to the best of your ability.  As a mandated reporter you cannot report anonymously.</a:t>
            </a:r>
          </a:p>
          <a:p>
            <a:pPr marL="342900" lvl="0" indent="-342900" fontAlgn="base">
              <a:buFont typeface="Arial" panose="020B0604020202020204" pitchFamily="34" charset="0"/>
              <a:buChar char="•"/>
            </a:pPr>
            <a:r>
              <a:rPr lang="en-US" sz="2400" dirty="0"/>
              <a:t>Be clear. Use first/last names. Avoid pronouns.</a:t>
            </a:r>
          </a:p>
        </p:txBody>
      </p:sp>
      <p:sp>
        <p:nvSpPr>
          <p:cNvPr id="8" name="TextBox 7">
            <a:extLst>
              <a:ext uri="{FF2B5EF4-FFF2-40B4-BE49-F238E27FC236}">
                <a16:creationId xmlns:a16="http://schemas.microsoft.com/office/drawing/2014/main" id="{CA97416C-22FD-80AD-B69F-7492CC7CD5A5}"/>
              </a:ext>
            </a:extLst>
          </p:cNvPr>
          <p:cNvSpPr txBox="1"/>
          <p:nvPr/>
        </p:nvSpPr>
        <p:spPr>
          <a:xfrm>
            <a:off x="6423948" y="4503282"/>
            <a:ext cx="5116010" cy="95410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p:spPr>
        <p:txBody>
          <a:bodyPr wrap="square" rtlCol="0">
            <a:spAutoFit/>
          </a:bodyPr>
          <a:lstStyle/>
          <a:p>
            <a:pPr algn="ctr"/>
            <a:endParaRPr lang="en-US" sz="1000" b="1" i="1" dirty="0">
              <a:solidFill>
                <a:schemeClr val="bg1"/>
              </a:solidFill>
              <a:latin typeface="Arial Narrow" panose="020B0604020202020204" pitchFamily="34" charset="0"/>
              <a:cs typeface="Arial Narrow" panose="020B0604020202020204" pitchFamily="34" charset="0"/>
            </a:endParaRPr>
          </a:p>
          <a:p>
            <a:pPr algn="ctr"/>
            <a:r>
              <a:rPr lang="en-US" sz="2800" b="1" i="1" dirty="0">
                <a:solidFill>
                  <a:schemeClr val="bg1"/>
                </a:solidFill>
                <a:latin typeface="Arial Narrow" panose="020B0604020202020204" pitchFamily="34" charset="0"/>
                <a:cs typeface="Arial Narrow" panose="020B0604020202020204" pitchFamily="34" charset="0"/>
              </a:rPr>
              <a:t>Report versus Formal Complaint</a:t>
            </a:r>
          </a:p>
          <a:p>
            <a:endParaRPr lang="en-US" dirty="0"/>
          </a:p>
        </p:txBody>
      </p:sp>
      <p:pic>
        <p:nvPicPr>
          <p:cNvPr id="16" name="Graphic 15" descr="Pencil with solid fill">
            <a:extLst>
              <a:ext uri="{FF2B5EF4-FFF2-40B4-BE49-F238E27FC236}">
                <a16:creationId xmlns:a16="http://schemas.microsoft.com/office/drawing/2014/main" id="{82F60F54-0383-54C8-2582-1693318BD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5559" y="737970"/>
            <a:ext cx="914400" cy="914400"/>
          </a:xfrm>
          <a:prstGeom prst="rect">
            <a:avLst/>
          </a:prstGeom>
        </p:spPr>
      </p:pic>
      <p:sp>
        <p:nvSpPr>
          <p:cNvPr id="17" name="TextBox 16">
            <a:extLst>
              <a:ext uri="{FF2B5EF4-FFF2-40B4-BE49-F238E27FC236}">
                <a16:creationId xmlns:a16="http://schemas.microsoft.com/office/drawing/2014/main" id="{C35E6C53-B679-A3DF-C1E9-4E3E09C43431}"/>
              </a:ext>
            </a:extLst>
          </p:cNvPr>
          <p:cNvSpPr txBox="1"/>
          <p:nvPr/>
        </p:nvSpPr>
        <p:spPr>
          <a:xfrm>
            <a:off x="7037409" y="5397877"/>
            <a:ext cx="4502550" cy="1200329"/>
          </a:xfrm>
          <a:prstGeom prst="rect">
            <a:avLst/>
          </a:prstGeom>
          <a:solidFill>
            <a:schemeClr val="accent6">
              <a:lumMod val="75000"/>
            </a:schemeClr>
          </a:solidFill>
          <a:ln w="57150">
            <a:solidFill>
              <a:schemeClr val="accent5">
                <a:lumMod val="50000"/>
              </a:schemeClr>
            </a:solidFill>
          </a:ln>
        </p:spPr>
        <p:txBody>
          <a:bodyPr wrap="square" rtlCol="0">
            <a:spAutoFit/>
          </a:bodyPr>
          <a:lstStyle/>
          <a:p>
            <a:pPr algn="ctr"/>
            <a:endParaRPr lang="en-US" sz="1000" b="1" i="1" dirty="0">
              <a:solidFill>
                <a:schemeClr val="accent5">
                  <a:lumMod val="60000"/>
                  <a:lumOff val="40000"/>
                </a:schemeClr>
              </a:solidFill>
              <a:effectLst/>
              <a:latin typeface="Arial" panose="020B0604020202020204" pitchFamily="34" charset="0"/>
              <a:cs typeface="Arial" panose="020B0604020202020204" pitchFamily="34" charset="0"/>
            </a:endParaRPr>
          </a:p>
          <a:p>
            <a:pPr algn="ctr"/>
            <a:r>
              <a:rPr lang="en-US" sz="2200" b="1" i="1" dirty="0">
                <a:solidFill>
                  <a:schemeClr val="accent5">
                    <a:lumMod val="60000"/>
                    <a:lumOff val="40000"/>
                  </a:schemeClr>
                </a:solidFill>
                <a:effectLst/>
                <a:latin typeface="Arial" panose="020B0604020202020204" pitchFamily="34" charset="0"/>
                <a:cs typeface="Arial" panose="020B0604020202020204" pitchFamily="34" charset="0"/>
              </a:rPr>
              <a:t>Complainants decide what, if anything, will happen. </a:t>
            </a:r>
          </a:p>
          <a:p>
            <a:endParaRPr lang="en-US" dirty="0"/>
          </a:p>
        </p:txBody>
      </p:sp>
    </p:spTree>
    <p:extLst>
      <p:ext uri="{BB962C8B-B14F-4D97-AF65-F5344CB8AC3E}">
        <p14:creationId xmlns:p14="http://schemas.microsoft.com/office/powerpoint/2010/main" val="208271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D68783F8-126B-DBE3-C4CB-779EABE01F52}"/>
              </a:ext>
            </a:extLst>
          </p:cNvPr>
          <p:cNvPicPr>
            <a:picLocks noChangeAspect="1"/>
          </p:cNvPicPr>
          <p:nvPr/>
        </p:nvPicPr>
        <p:blipFill rotWithShape="1">
          <a:blip r:embed="rId2"/>
          <a:srcRect b="8554"/>
          <a:stretch/>
        </p:blipFill>
        <p:spPr>
          <a:xfrm>
            <a:off x="0" y="0"/>
            <a:ext cx="12191980" cy="6856718"/>
          </a:xfrm>
          <a:prstGeom prst="rect">
            <a:avLst/>
          </a:prstGeom>
        </p:spPr>
      </p:pic>
      <p:sp>
        <p:nvSpPr>
          <p:cNvPr id="6" name="TextBox 5">
            <a:extLst>
              <a:ext uri="{FF2B5EF4-FFF2-40B4-BE49-F238E27FC236}">
                <a16:creationId xmlns:a16="http://schemas.microsoft.com/office/drawing/2014/main" id="{A31DEC33-229B-FF52-94E9-8A726DF3C697}"/>
              </a:ext>
            </a:extLst>
          </p:cNvPr>
          <p:cNvSpPr txBox="1"/>
          <p:nvPr/>
        </p:nvSpPr>
        <p:spPr>
          <a:xfrm rot="273441">
            <a:off x="8846820" y="1520192"/>
            <a:ext cx="3006090" cy="1200329"/>
          </a:xfrm>
          <a:prstGeom prst="rect">
            <a:avLst/>
          </a:prstGeom>
          <a:solidFill>
            <a:srgbClr val="00B0F0"/>
          </a:solidFill>
          <a:ln w="57150">
            <a:solidFill>
              <a:schemeClr val="accent6">
                <a:lumMod val="50000"/>
              </a:schemeClr>
            </a:solidFill>
          </a:ln>
        </p:spPr>
        <p:txBody>
          <a:bodyPr wrap="square" rtlCol="0">
            <a:spAutoFit/>
          </a:bodyPr>
          <a:lstStyle/>
          <a:p>
            <a:pPr algn="ctr"/>
            <a:r>
              <a:rPr lang="en-US" sz="2400" dirty="0">
                <a:solidFill>
                  <a:schemeClr val="bg1"/>
                </a:solidFill>
                <a:latin typeface="Berlin Sans FB" panose="020E0602020502020306" pitchFamily="34" charset="77"/>
              </a:rPr>
              <a:t>CIVIL RIGHTS WEBPAGE:  </a:t>
            </a:r>
            <a:r>
              <a:rPr lang="en-US" sz="2400" dirty="0" err="1">
                <a:solidFill>
                  <a:schemeClr val="bg1"/>
                </a:solidFill>
              </a:rPr>
              <a:t>mvnu.edu</a:t>
            </a:r>
            <a:r>
              <a:rPr lang="en-US" sz="2400" dirty="0">
                <a:solidFill>
                  <a:schemeClr val="bg1"/>
                </a:solidFill>
              </a:rPr>
              <a:t>/</a:t>
            </a:r>
            <a:r>
              <a:rPr lang="en-US" sz="2400" dirty="0" err="1">
                <a:solidFill>
                  <a:schemeClr val="bg1"/>
                </a:solidFill>
              </a:rPr>
              <a:t>titleix</a:t>
            </a:r>
            <a:r>
              <a:rPr lang="en-US" sz="2400" dirty="0">
                <a:solidFill>
                  <a:schemeClr val="bg1"/>
                </a:solidFill>
              </a:rPr>
              <a:t>/</a:t>
            </a:r>
          </a:p>
        </p:txBody>
      </p:sp>
      <p:pic>
        <p:nvPicPr>
          <p:cNvPr id="8" name="Graphic 7" descr="Arrow: Slight curve with solid fill">
            <a:extLst>
              <a:ext uri="{FF2B5EF4-FFF2-40B4-BE49-F238E27FC236}">
                <a16:creationId xmlns:a16="http://schemas.microsoft.com/office/drawing/2014/main" id="{39F0B49F-B661-9044-87C9-71311A82C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1154430"/>
            <a:ext cx="2396490" cy="2396490"/>
          </a:xfrm>
          <a:prstGeom prst="rect">
            <a:avLst/>
          </a:prstGeom>
        </p:spPr>
      </p:pic>
      <p:pic>
        <p:nvPicPr>
          <p:cNvPr id="2" name="Picture 1">
            <a:extLst>
              <a:ext uri="{FF2B5EF4-FFF2-40B4-BE49-F238E27FC236}">
                <a16:creationId xmlns:a16="http://schemas.microsoft.com/office/drawing/2014/main" id="{DBBA10BE-9783-2F64-1F3E-1DDBC6EAE195}"/>
              </a:ext>
            </a:extLst>
          </p:cNvPr>
          <p:cNvPicPr>
            <a:picLocks noChangeAspect="1"/>
          </p:cNvPicPr>
          <p:nvPr/>
        </p:nvPicPr>
        <p:blipFill>
          <a:blip r:embed="rId5"/>
          <a:stretch>
            <a:fillRect/>
          </a:stretch>
        </p:blipFill>
        <p:spPr>
          <a:xfrm>
            <a:off x="9101541" y="3323502"/>
            <a:ext cx="2286199" cy="3533216"/>
          </a:xfrm>
          <a:prstGeom prst="rect">
            <a:avLst/>
          </a:prstGeom>
          <a:solidFill>
            <a:schemeClr val="accent6">
              <a:lumMod val="40000"/>
              <a:lumOff val="60000"/>
            </a:schemeClr>
          </a:solidFill>
        </p:spPr>
      </p:pic>
      <p:pic>
        <p:nvPicPr>
          <p:cNvPr id="4" name="Graphic 3" descr="Arrow: Counter-clockwise curve with solid fill">
            <a:extLst>
              <a:ext uri="{FF2B5EF4-FFF2-40B4-BE49-F238E27FC236}">
                <a16:creationId xmlns:a16="http://schemas.microsoft.com/office/drawing/2014/main" id="{2A3D70ED-2693-F838-5759-316FA3AFD7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154338">
            <a:off x="11332660" y="3984707"/>
            <a:ext cx="914400" cy="914400"/>
          </a:xfrm>
          <a:prstGeom prst="rect">
            <a:avLst/>
          </a:prstGeom>
        </p:spPr>
      </p:pic>
    </p:spTree>
    <p:extLst>
      <p:ext uri="{BB962C8B-B14F-4D97-AF65-F5344CB8AC3E}">
        <p14:creationId xmlns:p14="http://schemas.microsoft.com/office/powerpoint/2010/main" val="400400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92" y="156194"/>
            <a:ext cx="8825658" cy="2571417"/>
          </a:xfrm>
          <a:solidFill>
            <a:srgbClr val="0070C0"/>
          </a:solidFill>
          <a:ln w="76200">
            <a:solidFill>
              <a:srgbClr val="002060"/>
            </a:solidFill>
          </a:ln>
        </p:spPr>
        <p:txBody>
          <a:bodyPr vert="horz" lIns="91440" tIns="45720" rIns="91440" bIns="45720" rtlCol="0" anchor="b">
            <a:normAutofit fontScale="90000"/>
          </a:bodyPr>
          <a:lstStyle/>
          <a:p>
            <a:pPr algn="ct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r>
              <a:rPr lang="en-US" sz="5400" b="1" i="1" dirty="0">
                <a:solidFill>
                  <a:schemeClr val="bg1"/>
                </a:solidFill>
                <a:latin typeface="Arial Narrow" panose="020B0604020202020204" pitchFamily="34" charset="0"/>
                <a:cs typeface="Arial Narrow" panose="020B0604020202020204" pitchFamily="34" charset="0"/>
              </a:rPr>
              <a:t>ANTI-HAZING POLICY</a:t>
            </a: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endParaRPr lang="en-US" sz="5400" b="1" i="1" dirty="0">
              <a:solidFill>
                <a:schemeClr val="bg1"/>
              </a:solidFill>
              <a:latin typeface="Arial Narrow" panose="020B0604020202020204" pitchFamily="34" charset="0"/>
              <a:cs typeface="Arial Narrow"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A6F069C3-4D7F-17FF-8BCB-F9F81E6EC1D6}"/>
              </a:ext>
            </a:extLst>
          </p:cNvPr>
          <p:cNvPicPr>
            <a:picLocks noChangeAspect="1"/>
          </p:cNvPicPr>
          <p:nvPr/>
        </p:nvPicPr>
        <p:blipFill>
          <a:blip r:embed="rId3"/>
          <a:stretch>
            <a:fillRect/>
          </a:stretch>
        </p:blipFill>
        <p:spPr>
          <a:xfrm>
            <a:off x="462529" y="1598445"/>
            <a:ext cx="6168611" cy="3424748"/>
          </a:xfrm>
          <a:prstGeom prst="rect">
            <a:avLst/>
          </a:prstGeom>
          <a:ln w="57150">
            <a:solidFill>
              <a:srgbClr val="002060"/>
            </a:solidFill>
          </a:ln>
        </p:spPr>
      </p:pic>
      <p:pic>
        <p:nvPicPr>
          <p:cNvPr id="10" name="Picture 9" descr="Graphical user interface, text, application&#10;&#10;Description automatically generated">
            <a:extLst>
              <a:ext uri="{FF2B5EF4-FFF2-40B4-BE49-F238E27FC236}">
                <a16:creationId xmlns:a16="http://schemas.microsoft.com/office/drawing/2014/main" id="{435A35D1-0160-854E-221E-EAA3CC67BA70}"/>
              </a:ext>
            </a:extLst>
          </p:cNvPr>
          <p:cNvPicPr>
            <a:picLocks noChangeAspect="1"/>
          </p:cNvPicPr>
          <p:nvPr/>
        </p:nvPicPr>
        <p:blipFill>
          <a:blip r:embed="rId4"/>
          <a:stretch>
            <a:fillRect/>
          </a:stretch>
        </p:blipFill>
        <p:spPr>
          <a:xfrm>
            <a:off x="984417" y="4169862"/>
            <a:ext cx="6860728" cy="2437431"/>
          </a:xfrm>
          <a:prstGeom prst="rect">
            <a:avLst/>
          </a:prstGeom>
          <a:solidFill>
            <a:srgbClr val="002060"/>
          </a:solidFill>
          <a:ln w="57150">
            <a:solidFill>
              <a:srgbClr val="002060"/>
            </a:solidFill>
          </a:ln>
        </p:spPr>
      </p:pic>
      <p:sp>
        <p:nvSpPr>
          <p:cNvPr id="3" name="TextBox 2">
            <a:extLst>
              <a:ext uri="{FF2B5EF4-FFF2-40B4-BE49-F238E27FC236}">
                <a16:creationId xmlns:a16="http://schemas.microsoft.com/office/drawing/2014/main" id="{DCB98334-152C-4FF3-75A3-2523A36C47AF}"/>
              </a:ext>
            </a:extLst>
          </p:cNvPr>
          <p:cNvSpPr txBox="1"/>
          <p:nvPr/>
        </p:nvSpPr>
        <p:spPr>
          <a:xfrm>
            <a:off x="8192529" y="271582"/>
            <a:ext cx="3632886" cy="6309420"/>
          </a:xfrm>
          <a:prstGeom prst="rect">
            <a:avLst/>
          </a:prstGeom>
          <a:solidFill>
            <a:schemeClr val="accent1">
              <a:lumMod val="60000"/>
              <a:lumOff val="40000"/>
            </a:schemeClr>
          </a:solidFill>
          <a:ln w="57150">
            <a:solidFill>
              <a:srgbClr val="002060"/>
            </a:solidFill>
          </a:ln>
        </p:spPr>
        <p:txBody>
          <a:bodyPr wrap="square" rtlCol="0">
            <a:spAutoFit/>
          </a:bodyPr>
          <a:lstStyle/>
          <a:p>
            <a:pPr marL="0" indent="0" algn="ctr">
              <a:buNone/>
            </a:pPr>
            <a:r>
              <a:rPr lang="en-US" sz="2800" b="1" dirty="0">
                <a:solidFill>
                  <a:srgbClr val="002060"/>
                </a:solidFill>
                <a:latin typeface="Arial Black" panose="020B0604020202020204" pitchFamily="34" charset="0"/>
                <a:cs typeface="Arial Black" panose="020B0604020202020204" pitchFamily="34" charset="0"/>
              </a:rPr>
              <a:t>WHAT IS HAZING?</a:t>
            </a:r>
          </a:p>
          <a:p>
            <a:pPr marL="0" indent="0">
              <a:buNone/>
            </a:pPr>
            <a:endParaRPr lang="en-US" sz="800" dirty="0">
              <a:solidFill>
                <a:srgbClr val="002060"/>
              </a:solidFill>
              <a:cs typeface="Calibri"/>
            </a:endParaRPr>
          </a:p>
          <a:p>
            <a:pPr marL="0" indent="0">
              <a:buNone/>
            </a:pPr>
            <a:r>
              <a:rPr lang="en-US" sz="2000" dirty="0">
                <a:solidFill>
                  <a:srgbClr val="002060"/>
                </a:solidFill>
                <a:cs typeface="Calibri"/>
              </a:rPr>
              <a:t>The </a:t>
            </a:r>
            <a:r>
              <a:rPr lang="en-US" sz="2000" b="1" dirty="0">
                <a:solidFill>
                  <a:srgbClr val="002060"/>
                </a:solidFill>
                <a:cs typeface="Calibri"/>
              </a:rPr>
              <a:t>Ohio Revised Code</a:t>
            </a:r>
            <a:r>
              <a:rPr lang="en-US" sz="2000" dirty="0">
                <a:solidFill>
                  <a:srgbClr val="002060"/>
                </a:solidFill>
                <a:cs typeface="Calibri"/>
              </a:rPr>
              <a:t>, Section 2903.31 defines hazing as: "doing any act or coercing another, including the victim, to </a:t>
            </a:r>
            <a:r>
              <a:rPr lang="en-US" sz="2000" u="sng" dirty="0">
                <a:solidFill>
                  <a:srgbClr val="002060"/>
                </a:solidFill>
                <a:cs typeface="Calibri"/>
              </a:rPr>
              <a:t>do any act of initiation into any student or other organization</a:t>
            </a:r>
            <a:r>
              <a:rPr lang="en-US" sz="2000" dirty="0">
                <a:solidFill>
                  <a:srgbClr val="002060"/>
                </a:solidFill>
                <a:cs typeface="Calibri"/>
              </a:rPr>
              <a:t> or any act to continue or reinstate membership in or affiliation with any student or other organization that </a:t>
            </a:r>
            <a:r>
              <a:rPr lang="en-US" sz="2000" u="sng" dirty="0">
                <a:solidFill>
                  <a:srgbClr val="002060"/>
                </a:solidFill>
                <a:cs typeface="Calibri"/>
              </a:rPr>
              <a:t>causes or creates a substantial risk of causing mental or physical harm to any person</a:t>
            </a:r>
            <a:r>
              <a:rPr lang="en-US" sz="2000" dirty="0">
                <a:solidFill>
                  <a:srgbClr val="002060"/>
                </a:solidFill>
                <a:cs typeface="Calibri"/>
              </a:rPr>
              <a:t>, including coercing another to consume alcohol or a drug of abuse, as defined in section 3719.011 of the Revised Code. </a:t>
            </a:r>
          </a:p>
        </p:txBody>
      </p:sp>
      <p:pic>
        <p:nvPicPr>
          <p:cNvPr id="7" name="Graphic 6" descr="Scales of justice with solid fill">
            <a:extLst>
              <a:ext uri="{FF2B5EF4-FFF2-40B4-BE49-F238E27FC236}">
                <a16:creationId xmlns:a16="http://schemas.microsoft.com/office/drawing/2014/main" id="{80822AEF-1557-C829-4FB7-8D262C2866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8524" y="1441902"/>
            <a:ext cx="914400" cy="914400"/>
          </a:xfrm>
          <a:prstGeom prst="rect">
            <a:avLst/>
          </a:prstGeom>
        </p:spPr>
      </p:pic>
    </p:spTree>
    <p:extLst>
      <p:ext uri="{BB962C8B-B14F-4D97-AF65-F5344CB8AC3E}">
        <p14:creationId xmlns:p14="http://schemas.microsoft.com/office/powerpoint/2010/main" val="6778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14ED1-E0BC-2036-970D-DC857580BC2E}"/>
              </a:ext>
            </a:extLst>
          </p:cNvPr>
          <p:cNvSpPr txBox="1"/>
          <p:nvPr/>
        </p:nvSpPr>
        <p:spPr>
          <a:xfrm>
            <a:off x="491568" y="1230379"/>
            <a:ext cx="6415537" cy="4062651"/>
          </a:xfrm>
          <a:prstGeom prst="rect">
            <a:avLst/>
          </a:prstGeom>
          <a:solidFill>
            <a:srgbClr val="002060"/>
          </a:solidFill>
          <a:ln w="76200">
            <a:solidFill>
              <a:schemeClr val="accent6">
                <a:lumMod val="50000"/>
              </a:schemeClr>
            </a:solidFill>
          </a:ln>
        </p:spPr>
        <p:txBody>
          <a:bodyPr wrap="square">
            <a:spAutoFit/>
          </a:bodyPr>
          <a:lstStyle/>
          <a:p>
            <a:pPr marL="0" indent="0" algn="r">
              <a:buNone/>
            </a:pPr>
            <a:r>
              <a:rPr lang="en-US" sz="2400" b="1" i="1" dirty="0">
                <a:solidFill>
                  <a:schemeClr val="accent5">
                    <a:lumMod val="60000"/>
                    <a:lumOff val="40000"/>
                  </a:schemeClr>
                </a:solidFill>
                <a:latin typeface="Arial Narrow" panose="020B0604020202020204" pitchFamily="34" charset="0"/>
                <a:cs typeface="Arial Narrow" panose="020B0604020202020204" pitchFamily="34" charset="0"/>
              </a:rPr>
              <a:t>WHAT IS HAZING AT MVNU?</a:t>
            </a:r>
          </a:p>
          <a:p>
            <a:pPr marL="0" indent="0">
              <a:buNone/>
            </a:pPr>
            <a:endParaRPr lang="en-US" b="1" i="1" dirty="0">
              <a:solidFill>
                <a:schemeClr val="bg1"/>
              </a:solidFill>
              <a:cs typeface="Calibri"/>
            </a:endParaRPr>
          </a:p>
          <a:p>
            <a:pPr marL="0" indent="0">
              <a:buNone/>
            </a:pPr>
            <a:endParaRPr lang="en-US" sz="1800" b="1" i="1" dirty="0">
              <a:solidFill>
                <a:schemeClr val="bg1"/>
              </a:solidFill>
              <a:cs typeface="Calibri"/>
            </a:endParaRPr>
          </a:p>
          <a:p>
            <a:pPr marL="0" indent="0">
              <a:buNone/>
            </a:pPr>
            <a:r>
              <a:rPr lang="en-US" sz="1800" b="1" i="1" dirty="0">
                <a:solidFill>
                  <a:schemeClr val="bg1"/>
                </a:solidFill>
                <a:cs typeface="Calibri"/>
              </a:rPr>
              <a:t>MVNU </a:t>
            </a:r>
            <a:r>
              <a:rPr lang="en-US" sz="1800" dirty="0">
                <a:solidFill>
                  <a:schemeClr val="bg1"/>
                </a:solidFill>
                <a:cs typeface="Calibri"/>
              </a:rPr>
              <a:t>considers hazing to be any act which endangers the mental or physical health or safety of a student, or which destroys or removes public or private property for the purpose of initiation, admission into, or affiliation with, or as a condition for continued membership in a group or organization, whether the person subjecting to such behavior participates willingly or not. </a:t>
            </a:r>
          </a:p>
          <a:p>
            <a:pPr marL="0" indent="0">
              <a:buNone/>
            </a:pPr>
            <a:endParaRPr lang="en-US" sz="1800" dirty="0">
              <a:solidFill>
                <a:schemeClr val="bg1"/>
              </a:solidFill>
              <a:cs typeface="Calibri"/>
            </a:endParaRPr>
          </a:p>
          <a:p>
            <a:r>
              <a:rPr lang="en-US" sz="1800" dirty="0">
                <a:solidFill>
                  <a:schemeClr val="bg1"/>
                </a:solidFill>
                <a:ea typeface="+mn-lt"/>
                <a:cs typeface="+mn-lt"/>
              </a:rPr>
              <a:t>Hazing acts may be physical, mental, emotional or psychological, which subjects another, to anything which may abuse, mistreat, degrade, humiliate, ridicule, harm, or intimidate.</a:t>
            </a:r>
            <a:endParaRPr lang="en-US" sz="1800" dirty="0">
              <a:solidFill>
                <a:schemeClr val="bg1"/>
              </a:solidFill>
              <a:cs typeface="Calibri"/>
            </a:endParaRPr>
          </a:p>
          <a:p>
            <a:pPr marL="0" indent="0">
              <a:buNone/>
            </a:pPr>
            <a:endParaRPr lang="en-US" sz="1800" dirty="0">
              <a:solidFill>
                <a:srgbClr val="002060"/>
              </a:solidFill>
              <a:cs typeface="Calibri"/>
            </a:endParaRPr>
          </a:p>
        </p:txBody>
      </p:sp>
      <p:sp>
        <p:nvSpPr>
          <p:cNvPr id="6" name="TextBox 5">
            <a:extLst>
              <a:ext uri="{FF2B5EF4-FFF2-40B4-BE49-F238E27FC236}">
                <a16:creationId xmlns:a16="http://schemas.microsoft.com/office/drawing/2014/main" id="{53EEF920-7369-E7AD-CBA9-2A87852A6FC4}"/>
              </a:ext>
            </a:extLst>
          </p:cNvPr>
          <p:cNvSpPr txBox="1"/>
          <p:nvPr/>
        </p:nvSpPr>
        <p:spPr>
          <a:xfrm>
            <a:off x="491568" y="5504073"/>
            <a:ext cx="6415537" cy="923330"/>
          </a:xfrm>
          <a:prstGeom prst="rect">
            <a:avLst/>
          </a:prstGeom>
          <a:solidFill>
            <a:schemeClr val="accent5">
              <a:lumMod val="60000"/>
              <a:lumOff val="40000"/>
            </a:schemeClr>
          </a:solidFill>
          <a:ln w="76200">
            <a:solidFill>
              <a:srgbClr val="00B0F0"/>
            </a:solidFill>
          </a:ln>
        </p:spPr>
        <p:txBody>
          <a:bodyPr wrap="square" rtlCol="0">
            <a:spAutoFit/>
          </a:bodyPr>
          <a:lstStyle/>
          <a:p>
            <a:pPr algn="ctr"/>
            <a:r>
              <a:rPr lang="en-US" sz="1800" dirty="0">
                <a:solidFill>
                  <a:srgbClr val="002060"/>
                </a:solidFill>
                <a:cs typeface="Arial Narrow" panose="020B0604020202020204" pitchFamily="34" charset="0"/>
              </a:rPr>
              <a:t>If a student does not complete this educational programming, they are </a:t>
            </a:r>
            <a:r>
              <a:rPr lang="en-US" b="1" dirty="0">
                <a:solidFill>
                  <a:srgbClr val="FFFF00"/>
                </a:solidFill>
                <a:cs typeface="Arial Narrow" panose="020B0604020202020204" pitchFamily="34" charset="0"/>
              </a:rPr>
              <a:t>PROHIBITED</a:t>
            </a:r>
            <a:r>
              <a:rPr lang="en-US" sz="1800" dirty="0">
                <a:solidFill>
                  <a:srgbClr val="002060"/>
                </a:solidFill>
                <a:cs typeface="Arial Narrow" panose="020B0604020202020204" pitchFamily="34" charset="0"/>
              </a:rPr>
              <a:t> from participating in a recognized organization until the programming is completed.</a:t>
            </a:r>
          </a:p>
        </p:txBody>
      </p:sp>
      <p:pic>
        <p:nvPicPr>
          <p:cNvPr id="12" name="Picture 11" descr="A blue and white logo&#10;&#10;Description automatically generated">
            <a:extLst>
              <a:ext uri="{FF2B5EF4-FFF2-40B4-BE49-F238E27FC236}">
                <a16:creationId xmlns:a16="http://schemas.microsoft.com/office/drawing/2014/main" id="{B8F8E93C-C507-2366-360B-295180BC39A3}"/>
              </a:ext>
            </a:extLst>
          </p:cNvPr>
          <p:cNvPicPr>
            <a:picLocks noChangeAspect="1"/>
          </p:cNvPicPr>
          <p:nvPr/>
        </p:nvPicPr>
        <p:blipFill>
          <a:blip r:embed="rId2"/>
          <a:stretch>
            <a:fillRect/>
          </a:stretch>
        </p:blipFill>
        <p:spPr>
          <a:xfrm>
            <a:off x="1126438" y="176983"/>
            <a:ext cx="1777399" cy="1777399"/>
          </a:xfrm>
          <a:prstGeom prst="rect">
            <a:avLst/>
          </a:prstGeom>
          <a:ln w="57150">
            <a:solidFill>
              <a:schemeClr val="accent6">
                <a:lumMod val="50000"/>
              </a:schemeClr>
            </a:solidFill>
          </a:ln>
        </p:spPr>
      </p:pic>
      <p:pic>
        <p:nvPicPr>
          <p:cNvPr id="13" name="Picture 12">
            <a:extLst>
              <a:ext uri="{FF2B5EF4-FFF2-40B4-BE49-F238E27FC236}">
                <a16:creationId xmlns:a16="http://schemas.microsoft.com/office/drawing/2014/main" id="{3FCD0269-84D7-9B28-59B7-BDF8B6A59389}"/>
              </a:ext>
            </a:extLst>
          </p:cNvPr>
          <p:cNvPicPr>
            <a:picLocks noChangeAspect="1"/>
          </p:cNvPicPr>
          <p:nvPr/>
        </p:nvPicPr>
        <p:blipFill>
          <a:blip r:embed="rId3"/>
          <a:stretch>
            <a:fillRect/>
          </a:stretch>
        </p:blipFill>
        <p:spPr>
          <a:xfrm>
            <a:off x="7385773" y="176983"/>
            <a:ext cx="4314659" cy="1673366"/>
          </a:xfrm>
          <a:prstGeom prst="rect">
            <a:avLst/>
          </a:prstGeom>
        </p:spPr>
      </p:pic>
      <p:sp>
        <p:nvSpPr>
          <p:cNvPr id="14" name="TextBox 13">
            <a:extLst>
              <a:ext uri="{FF2B5EF4-FFF2-40B4-BE49-F238E27FC236}">
                <a16:creationId xmlns:a16="http://schemas.microsoft.com/office/drawing/2014/main" id="{2F085944-C8F0-9C2A-7549-8C35AAEA5AE8}"/>
              </a:ext>
            </a:extLst>
          </p:cNvPr>
          <p:cNvSpPr txBox="1"/>
          <p:nvPr/>
        </p:nvSpPr>
        <p:spPr>
          <a:xfrm>
            <a:off x="7485702" y="1954382"/>
            <a:ext cx="4114800" cy="1754326"/>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STUDENT REPORTING</a:t>
            </a:r>
            <a:endParaRPr lang="en-US" dirty="0">
              <a:solidFill>
                <a:srgbClr val="002060"/>
              </a:solidFill>
              <a:latin typeface="Franklin Gothic Medium Cond"/>
            </a:endParaRPr>
          </a:p>
          <a:p>
            <a:pPr algn="ctr">
              <a:buNone/>
            </a:pPr>
            <a:r>
              <a:rPr lang="en-US" sz="1600" dirty="0">
                <a:solidFill>
                  <a:srgbClr val="002060"/>
                </a:solidFill>
                <a:ea typeface="+mn-lt"/>
                <a:cs typeface="+mn-lt"/>
              </a:rPr>
              <a:t>• </a:t>
            </a:r>
            <a:r>
              <a:rPr lang="en-US" sz="1800" b="1" i="1" dirty="0">
                <a:solidFill>
                  <a:srgbClr val="002060"/>
                </a:solidFill>
                <a:latin typeface="Arial Narrow" panose="020B0604020202020204" pitchFamily="34" charset="0"/>
                <a:ea typeface="+mn-lt"/>
                <a:cs typeface="Arial Narrow" panose="020B0604020202020204" pitchFamily="34" charset="0"/>
              </a:rPr>
              <a:t>Student Life </a:t>
            </a:r>
            <a:r>
              <a:rPr lang="en-US" b="1" i="1" dirty="0">
                <a:solidFill>
                  <a:srgbClr val="002060"/>
                </a:solidFill>
                <a:latin typeface="Arial Narrow" panose="020B0604020202020204" pitchFamily="34" charset="0"/>
                <a:ea typeface="+mn-lt"/>
                <a:cs typeface="Arial Narrow" panose="020B0604020202020204" pitchFamily="34" charset="0"/>
              </a:rPr>
              <a:t>Office</a:t>
            </a:r>
            <a:endParaRPr lang="en-US" sz="1800" b="1" i="1" dirty="0">
              <a:solidFill>
                <a:srgbClr val="002060"/>
              </a:solidFill>
              <a:latin typeface="Arial Narrow" panose="020B0604020202020204" pitchFamily="34" charset="0"/>
              <a:ea typeface="+mn-lt"/>
              <a:cs typeface="Arial Narrow" panose="020B0604020202020204" pitchFamily="34" charset="0"/>
            </a:endParaRP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Campus Safety  </a:t>
            </a: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Anonymous reports via Hazing Reporting Form </a:t>
            </a:r>
          </a:p>
          <a:p>
            <a:pPr marL="0" indent="0" algn="ctr">
              <a:buNone/>
            </a:pPr>
            <a:r>
              <a:rPr lang="en-US" sz="1800" b="1" i="1" dirty="0">
                <a:solidFill>
                  <a:srgbClr val="002060"/>
                </a:solidFill>
                <a:latin typeface="Arial Narrow" panose="020B0604020202020204" pitchFamily="34" charset="0"/>
                <a:ea typeface="+mn-lt"/>
                <a:cs typeface="Arial Narrow" panose="020B0604020202020204" pitchFamily="34" charset="0"/>
              </a:rPr>
              <a:t>• </a:t>
            </a:r>
            <a:r>
              <a:rPr lang="en-US" b="1" i="1" dirty="0">
                <a:solidFill>
                  <a:srgbClr val="002060"/>
                </a:solidFill>
                <a:latin typeface="Arial Narrow" panose="020B0604020202020204" pitchFamily="34" charset="0"/>
                <a:ea typeface="+mn-lt"/>
                <a:cs typeface="Arial Narrow" panose="020B0604020202020204" pitchFamily="34" charset="0"/>
              </a:rPr>
              <a:t>If an e</a:t>
            </a:r>
            <a:r>
              <a:rPr lang="en-US" sz="1800" b="1" i="1" dirty="0">
                <a:solidFill>
                  <a:srgbClr val="002060"/>
                </a:solidFill>
                <a:latin typeface="Arial Narrow" panose="020B0604020202020204" pitchFamily="34" charset="0"/>
                <a:ea typeface="+mn-lt"/>
                <a:cs typeface="Arial Narrow" panose="020B0604020202020204" pitchFamily="34" charset="0"/>
              </a:rPr>
              <a:t>mergency call 911. </a:t>
            </a:r>
            <a:endParaRPr lang="en-US" sz="1800" b="1" i="1" dirty="0">
              <a:solidFill>
                <a:srgbClr val="002060"/>
              </a:solidFill>
              <a:latin typeface="Arial Narrow" panose="020B0604020202020204" pitchFamily="34" charset="0"/>
              <a:ea typeface="Calibri"/>
              <a:cs typeface="Arial Narrow" panose="020B0604020202020204" pitchFamily="34" charset="0"/>
            </a:endParaRPr>
          </a:p>
        </p:txBody>
      </p:sp>
      <p:sp>
        <p:nvSpPr>
          <p:cNvPr id="15" name="TextBox 14">
            <a:extLst>
              <a:ext uri="{FF2B5EF4-FFF2-40B4-BE49-F238E27FC236}">
                <a16:creationId xmlns:a16="http://schemas.microsoft.com/office/drawing/2014/main" id="{94A236A3-F385-FF6C-1DB6-94A33632B841}"/>
              </a:ext>
            </a:extLst>
          </p:cNvPr>
          <p:cNvSpPr txBox="1"/>
          <p:nvPr/>
        </p:nvSpPr>
        <p:spPr>
          <a:xfrm>
            <a:off x="7485702" y="3983913"/>
            <a:ext cx="4114800" cy="2401811"/>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EMPLOYEE REPORTING</a:t>
            </a:r>
            <a:endParaRPr lang="en-US" b="1" dirty="0">
              <a:solidFill>
                <a:srgbClr val="002060"/>
              </a:solidFill>
            </a:endParaRPr>
          </a:p>
          <a:p>
            <a:pPr algn="ctr">
              <a:lnSpc>
                <a:spcPct val="150000"/>
              </a:lnSpc>
            </a:pPr>
            <a:r>
              <a:rPr lang="en-US" sz="1800" b="1" i="1" dirty="0">
                <a:solidFill>
                  <a:srgbClr val="002060"/>
                </a:solidFill>
                <a:highlight>
                  <a:srgbClr val="FFFF00"/>
                </a:highlight>
                <a:latin typeface="Arial Narrow" panose="020B0604020202020204" pitchFamily="34" charset="0"/>
                <a:cs typeface="Arial Narrow" panose="020B0604020202020204" pitchFamily="34" charset="0"/>
              </a:rPr>
              <a:t>“Mandatory Reporter” </a:t>
            </a:r>
            <a:r>
              <a:rPr lang="en-US" sz="1800" b="1" dirty="0">
                <a:solidFill>
                  <a:srgbClr val="002060"/>
                </a:solidFill>
                <a:latin typeface="Arial Narrow" panose="020B0604020202020204" pitchFamily="34" charset="0"/>
                <a:cs typeface="Arial Narrow" panose="020B0604020202020204" pitchFamily="34" charset="0"/>
              </a:rPr>
              <a:t>– not anonymous </a:t>
            </a:r>
          </a:p>
          <a:p>
            <a:pPr marL="342900" indent="-342900">
              <a:lnSpc>
                <a:spcPct val="150000"/>
              </a:lnSpc>
              <a:buAutoNum type="arabicParenBoth"/>
            </a:pPr>
            <a:r>
              <a:rPr lang="en-US" b="1" i="1" dirty="0">
                <a:solidFill>
                  <a:srgbClr val="002060"/>
                </a:solidFill>
                <a:latin typeface="Arial Narrow" panose="020B0604020202020204" pitchFamily="34" charset="0"/>
                <a:cs typeface="Arial Narrow" panose="020B0604020202020204" pitchFamily="34" charset="0"/>
              </a:rPr>
              <a:t>E</a:t>
            </a:r>
            <a:r>
              <a:rPr lang="en-US" sz="1800" b="1" i="1" dirty="0">
                <a:solidFill>
                  <a:srgbClr val="002060"/>
                </a:solidFill>
                <a:latin typeface="Arial Narrow" panose="020B0604020202020204" pitchFamily="34" charset="0"/>
                <a:cs typeface="Arial Narrow" panose="020B0604020202020204" pitchFamily="34" charset="0"/>
              </a:rPr>
              <a:t>mployee of MVNU </a:t>
            </a:r>
          </a:p>
          <a:p>
            <a:pPr marL="342900" indent="-342900">
              <a:lnSpc>
                <a:spcPct val="150000"/>
              </a:lnSpc>
              <a:buAutoNum type="arabicParenBoth"/>
            </a:pPr>
            <a:r>
              <a:rPr lang="en-US" sz="1800" b="1" i="1" dirty="0">
                <a:solidFill>
                  <a:srgbClr val="002060"/>
                </a:solidFill>
                <a:latin typeface="Arial Narrow" panose="020B0604020202020204" pitchFamily="34" charset="0"/>
                <a:cs typeface="Arial Narrow" panose="020B0604020202020204" pitchFamily="34" charset="0"/>
              </a:rPr>
              <a:t>Any volunteer acting in an official capacity who advises or coaches student organizations</a:t>
            </a:r>
            <a:endParaRPr lang="en-US" dirty="0"/>
          </a:p>
        </p:txBody>
      </p:sp>
      <p:pic>
        <p:nvPicPr>
          <p:cNvPr id="17" name="Picture 16" descr="A blue paw print with flames&#10;&#10;Description automatically generated">
            <a:extLst>
              <a:ext uri="{FF2B5EF4-FFF2-40B4-BE49-F238E27FC236}">
                <a16:creationId xmlns:a16="http://schemas.microsoft.com/office/drawing/2014/main" id="{C4D70F62-5865-16E0-C888-FB6EF98F2AC3}"/>
              </a:ext>
            </a:extLst>
          </p:cNvPr>
          <p:cNvPicPr>
            <a:picLocks noChangeAspect="1"/>
          </p:cNvPicPr>
          <p:nvPr/>
        </p:nvPicPr>
        <p:blipFill>
          <a:blip r:embed="rId4"/>
          <a:stretch>
            <a:fillRect/>
          </a:stretch>
        </p:blipFill>
        <p:spPr>
          <a:xfrm>
            <a:off x="3210308" y="408884"/>
            <a:ext cx="656798" cy="656798"/>
          </a:xfrm>
          <a:prstGeom prst="rect">
            <a:avLst/>
          </a:prstGeom>
        </p:spPr>
      </p:pic>
      <p:pic>
        <p:nvPicPr>
          <p:cNvPr id="18" name="Picture 17" descr="A blue paw print with flames&#10;&#10;Description automatically generated">
            <a:extLst>
              <a:ext uri="{FF2B5EF4-FFF2-40B4-BE49-F238E27FC236}">
                <a16:creationId xmlns:a16="http://schemas.microsoft.com/office/drawing/2014/main" id="{F34ACA9D-CD66-7875-6183-B1488AB3D478}"/>
              </a:ext>
            </a:extLst>
          </p:cNvPr>
          <p:cNvPicPr>
            <a:picLocks noChangeAspect="1"/>
          </p:cNvPicPr>
          <p:nvPr/>
        </p:nvPicPr>
        <p:blipFill>
          <a:blip r:embed="rId4"/>
          <a:stretch>
            <a:fillRect/>
          </a:stretch>
        </p:blipFill>
        <p:spPr>
          <a:xfrm>
            <a:off x="4420864" y="430597"/>
            <a:ext cx="656798" cy="656798"/>
          </a:xfrm>
          <a:prstGeom prst="rect">
            <a:avLst/>
          </a:prstGeom>
        </p:spPr>
      </p:pic>
      <p:pic>
        <p:nvPicPr>
          <p:cNvPr id="19" name="Picture 18" descr="A blue paw print with flames&#10;&#10;Description automatically generated">
            <a:extLst>
              <a:ext uri="{FF2B5EF4-FFF2-40B4-BE49-F238E27FC236}">
                <a16:creationId xmlns:a16="http://schemas.microsoft.com/office/drawing/2014/main" id="{638DEA1B-0CBD-8F67-E8BA-27A9A8E19FFC}"/>
              </a:ext>
            </a:extLst>
          </p:cNvPr>
          <p:cNvPicPr>
            <a:picLocks noChangeAspect="1"/>
          </p:cNvPicPr>
          <p:nvPr/>
        </p:nvPicPr>
        <p:blipFill>
          <a:blip r:embed="rId4"/>
          <a:stretch>
            <a:fillRect/>
          </a:stretch>
        </p:blipFill>
        <p:spPr>
          <a:xfrm>
            <a:off x="5712532" y="408884"/>
            <a:ext cx="656798" cy="656798"/>
          </a:xfrm>
          <a:prstGeom prst="rect">
            <a:avLst/>
          </a:prstGeom>
        </p:spPr>
      </p:pic>
    </p:spTree>
    <p:extLst>
      <p:ext uri="{BB962C8B-B14F-4D97-AF65-F5344CB8AC3E}">
        <p14:creationId xmlns:p14="http://schemas.microsoft.com/office/powerpoint/2010/main" val="215822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1E12-D64A-55AF-CD37-95655702B57E}"/>
              </a:ext>
            </a:extLst>
          </p:cNvPr>
          <p:cNvSpPr>
            <a:spLocks noGrp="1"/>
          </p:cNvSpPr>
          <p:nvPr>
            <p:ph type="title"/>
          </p:nvPr>
        </p:nvSpPr>
        <p:spPr>
          <a:xfrm>
            <a:off x="363469" y="247051"/>
            <a:ext cx="5222943" cy="1524613"/>
          </a:xfrm>
          <a:solidFill>
            <a:srgbClr val="002060"/>
          </a:solidFill>
          <a:ln w="76200">
            <a:solidFill>
              <a:schemeClr val="accent6">
                <a:lumMod val="50000"/>
              </a:schemeClr>
            </a:solidFill>
          </a:ln>
        </p:spPr>
        <p:txBody>
          <a:bodyPr/>
          <a:lstStyle/>
          <a:p>
            <a:pPr algn="ctr"/>
            <a:r>
              <a:rPr lang="en-US" dirty="0">
                <a:solidFill>
                  <a:schemeClr val="bg1"/>
                </a:solidFill>
                <a:latin typeface="Berlin Sans FB" panose="020E0602020502020306" pitchFamily="34" charset="77"/>
              </a:rPr>
              <a:t>Hazing Penalties</a:t>
            </a:r>
          </a:p>
        </p:txBody>
      </p:sp>
      <p:pic>
        <p:nvPicPr>
          <p:cNvPr id="14" name="Picture 13">
            <a:extLst>
              <a:ext uri="{FF2B5EF4-FFF2-40B4-BE49-F238E27FC236}">
                <a16:creationId xmlns:a16="http://schemas.microsoft.com/office/drawing/2014/main" id="{E98C2E3B-5AB8-FB7B-EE29-DB8FAA2C1B64}"/>
              </a:ext>
            </a:extLst>
          </p:cNvPr>
          <p:cNvPicPr>
            <a:picLocks noChangeAspect="1"/>
          </p:cNvPicPr>
          <p:nvPr/>
        </p:nvPicPr>
        <p:blipFill>
          <a:blip r:embed="rId2"/>
          <a:stretch>
            <a:fillRect/>
          </a:stretch>
        </p:blipFill>
        <p:spPr>
          <a:xfrm>
            <a:off x="838200" y="3093985"/>
            <a:ext cx="2973766" cy="897215"/>
          </a:xfrm>
          <a:prstGeom prst="rect">
            <a:avLst/>
          </a:prstGeom>
        </p:spPr>
      </p:pic>
      <p:sp>
        <p:nvSpPr>
          <p:cNvPr id="17" name="TextBox 16">
            <a:extLst>
              <a:ext uri="{FF2B5EF4-FFF2-40B4-BE49-F238E27FC236}">
                <a16:creationId xmlns:a16="http://schemas.microsoft.com/office/drawing/2014/main" id="{0DE8DD16-EA6B-E729-FF60-CDE72014527A}"/>
              </a:ext>
            </a:extLst>
          </p:cNvPr>
          <p:cNvSpPr txBox="1"/>
          <p:nvPr/>
        </p:nvSpPr>
        <p:spPr>
          <a:xfrm>
            <a:off x="363469" y="1948240"/>
            <a:ext cx="5415049" cy="1015663"/>
          </a:xfrm>
          <a:prstGeom prst="rect">
            <a:avLst/>
          </a:prstGeom>
          <a:noFill/>
        </p:spPr>
        <p:txBody>
          <a:bodyPr wrap="square">
            <a:spAutoFit/>
          </a:bodyPr>
          <a:lstStyle/>
          <a:p>
            <a:r>
              <a:rPr lang="en-US" b="1" i="1" dirty="0">
                <a:solidFill>
                  <a:schemeClr val="bg1"/>
                </a:solidFill>
                <a:latin typeface="Arial Narrow" panose="020B0604020202020204" pitchFamily="34" charset="0"/>
                <a:cs typeface="Arial Narrow" panose="020B0604020202020204" pitchFamily="34" charset="0"/>
              </a:rPr>
              <a:t>RECKLESS PARTICIPATION</a:t>
            </a:r>
          </a:p>
          <a:p>
            <a:r>
              <a:rPr lang="en-US" sz="1400" b="1" i="1" dirty="0">
                <a:latin typeface="Arial Narrow" panose="020B0604020202020204" pitchFamily="34" charset="0"/>
                <a:cs typeface="Arial Narrow" panose="020B0604020202020204" pitchFamily="34" charset="0"/>
              </a:rPr>
              <a:t>Prohibits administrators, employees, faculty members, teachers, consultants, alumni or volunteers from recklessly permitting the hazing of any person associated with an institutional organization.</a:t>
            </a:r>
          </a:p>
        </p:txBody>
      </p:sp>
      <p:pic>
        <p:nvPicPr>
          <p:cNvPr id="18" name="Picture 17">
            <a:extLst>
              <a:ext uri="{FF2B5EF4-FFF2-40B4-BE49-F238E27FC236}">
                <a16:creationId xmlns:a16="http://schemas.microsoft.com/office/drawing/2014/main" id="{38ABFE79-EB4A-EB56-A176-6CBCC9989577}"/>
              </a:ext>
            </a:extLst>
          </p:cNvPr>
          <p:cNvPicPr>
            <a:picLocks noChangeAspect="1"/>
          </p:cNvPicPr>
          <p:nvPr/>
        </p:nvPicPr>
        <p:blipFill>
          <a:blip r:embed="rId3"/>
          <a:stretch>
            <a:fillRect/>
          </a:stretch>
        </p:blipFill>
        <p:spPr>
          <a:xfrm>
            <a:off x="6096000" y="117118"/>
            <a:ext cx="5190645" cy="3034655"/>
          </a:xfrm>
          <a:prstGeom prst="rect">
            <a:avLst/>
          </a:prstGeom>
          <a:ln w="38100">
            <a:solidFill>
              <a:schemeClr val="accent6">
                <a:lumMod val="50000"/>
              </a:schemeClr>
            </a:solidFill>
          </a:ln>
        </p:spPr>
      </p:pic>
      <p:sp>
        <p:nvSpPr>
          <p:cNvPr id="19" name="TextBox 18">
            <a:extLst>
              <a:ext uri="{FF2B5EF4-FFF2-40B4-BE49-F238E27FC236}">
                <a16:creationId xmlns:a16="http://schemas.microsoft.com/office/drawing/2014/main" id="{C79CC4F0-39AA-90C2-9A64-8B0B0946C615}"/>
              </a:ext>
            </a:extLst>
          </p:cNvPr>
          <p:cNvSpPr txBox="1"/>
          <p:nvPr/>
        </p:nvSpPr>
        <p:spPr>
          <a:xfrm rot="476154">
            <a:off x="9927256" y="593594"/>
            <a:ext cx="1795510" cy="1754326"/>
          </a:xfrm>
          <a:prstGeom prst="rect">
            <a:avLst/>
          </a:prstGeom>
          <a:solidFill>
            <a:schemeClr val="accent6">
              <a:lumMod val="40000"/>
              <a:lumOff val="60000"/>
            </a:schemeClr>
          </a:solidFill>
          <a:ln w="57150">
            <a:solidFill>
              <a:srgbClr val="002060"/>
            </a:solidFill>
          </a:ln>
        </p:spPr>
        <p:txBody>
          <a:bodyPr wrap="square" rtlCol="0">
            <a:spAutoFit/>
          </a:bodyPr>
          <a:lstStyle/>
          <a:p>
            <a:pPr algn="ctr"/>
            <a:r>
              <a:rPr lang="en-US" dirty="0">
                <a:latin typeface="Berlin Sans FB" panose="020E0602020502020306" pitchFamily="34" charset="77"/>
              </a:rPr>
              <a:t>Check out the Webpage @</a:t>
            </a:r>
          </a:p>
          <a:p>
            <a:pPr algn="ctr"/>
            <a:r>
              <a:rPr lang="en-US" dirty="0">
                <a:latin typeface="Berlin Sans FB" panose="020E0602020502020306" pitchFamily="34" charset="77"/>
              </a:rPr>
              <a:t>https://</a:t>
            </a:r>
            <a:r>
              <a:rPr lang="en-US" dirty="0" err="1">
                <a:latin typeface="Berlin Sans FB" panose="020E0602020502020306" pitchFamily="34" charset="77"/>
              </a:rPr>
              <a:t>www.mvnu.edu</a:t>
            </a:r>
            <a:r>
              <a:rPr lang="en-US" dirty="0">
                <a:latin typeface="Berlin Sans FB" panose="020E0602020502020306" pitchFamily="34" charset="77"/>
              </a:rPr>
              <a:t>/</a:t>
            </a:r>
            <a:r>
              <a:rPr lang="en-US" dirty="0" err="1">
                <a:latin typeface="Berlin Sans FB" panose="020E0602020502020306" pitchFamily="34" charset="77"/>
              </a:rPr>
              <a:t>studentlife</a:t>
            </a:r>
            <a:r>
              <a:rPr lang="en-US" dirty="0">
                <a:latin typeface="Berlin Sans FB" panose="020E0602020502020306" pitchFamily="34" charset="77"/>
              </a:rPr>
              <a:t>/</a:t>
            </a:r>
            <a:r>
              <a:rPr lang="en-US" dirty="0" err="1">
                <a:latin typeface="Berlin Sans FB" panose="020E0602020502020306" pitchFamily="34" charset="77"/>
              </a:rPr>
              <a:t>campuslife</a:t>
            </a:r>
            <a:r>
              <a:rPr lang="en-US" dirty="0">
                <a:latin typeface="Berlin Sans FB" panose="020E0602020502020306" pitchFamily="34" charset="77"/>
              </a:rPr>
              <a:t>/hazing</a:t>
            </a:r>
          </a:p>
        </p:txBody>
      </p:sp>
      <p:pic>
        <p:nvPicPr>
          <p:cNvPr id="21" name="Picture 20" descr="A screenshot of a website&#10;&#10;Description automatically generated">
            <a:extLst>
              <a:ext uri="{FF2B5EF4-FFF2-40B4-BE49-F238E27FC236}">
                <a16:creationId xmlns:a16="http://schemas.microsoft.com/office/drawing/2014/main" id="{5ECBB1B7-1F0E-3725-FA7D-15C2030830DA}"/>
              </a:ext>
            </a:extLst>
          </p:cNvPr>
          <p:cNvPicPr>
            <a:picLocks noChangeAspect="1"/>
          </p:cNvPicPr>
          <p:nvPr/>
        </p:nvPicPr>
        <p:blipFill>
          <a:blip r:embed="rId4"/>
          <a:stretch>
            <a:fillRect/>
          </a:stretch>
        </p:blipFill>
        <p:spPr>
          <a:xfrm>
            <a:off x="4847007" y="3251834"/>
            <a:ext cx="6911012" cy="1832632"/>
          </a:xfrm>
          <a:prstGeom prst="rect">
            <a:avLst/>
          </a:prstGeom>
          <a:ln w="76200">
            <a:solidFill>
              <a:schemeClr val="accent6">
                <a:lumMod val="50000"/>
              </a:schemeClr>
            </a:solidFill>
          </a:ln>
        </p:spPr>
      </p:pic>
      <p:sp>
        <p:nvSpPr>
          <p:cNvPr id="22" name="TextBox 21">
            <a:extLst>
              <a:ext uri="{FF2B5EF4-FFF2-40B4-BE49-F238E27FC236}">
                <a16:creationId xmlns:a16="http://schemas.microsoft.com/office/drawing/2014/main" id="{A6A9A7A9-F906-0DF9-C566-33153FC7A353}"/>
              </a:ext>
            </a:extLst>
          </p:cNvPr>
          <p:cNvSpPr txBox="1"/>
          <p:nvPr/>
        </p:nvSpPr>
        <p:spPr>
          <a:xfrm>
            <a:off x="366713" y="3902785"/>
            <a:ext cx="4305300" cy="1292662"/>
          </a:xfrm>
          <a:prstGeom prst="rect">
            <a:avLst/>
          </a:prstGeom>
          <a:noFill/>
        </p:spPr>
        <p:txBody>
          <a:bodyPr wrap="square" rtlCol="0">
            <a:spAutoFit/>
          </a:bodyPr>
          <a:lstStyle/>
          <a:p>
            <a:endParaRPr lang="en-US" b="1" i="1" dirty="0">
              <a:latin typeface="Arial Narrow" panose="020B0604020202020204" pitchFamily="34" charset="0"/>
              <a:cs typeface="Arial Narrow" panose="020B0604020202020204" pitchFamily="34" charset="0"/>
            </a:endParaRPr>
          </a:p>
          <a:p>
            <a:r>
              <a:rPr lang="en-US" sz="1800" b="1" i="1" dirty="0">
                <a:solidFill>
                  <a:schemeClr val="bg1"/>
                </a:solidFill>
                <a:latin typeface="Arial Narrow" panose="020B0604020202020204" pitchFamily="34" charset="0"/>
                <a:cs typeface="Arial Narrow" panose="020B0604020202020204" pitchFamily="34" charset="0"/>
              </a:rPr>
              <a:t>COERCEED CONSUMPTION</a:t>
            </a:r>
          </a:p>
          <a:p>
            <a:r>
              <a:rPr lang="en-US" sz="1400" b="1" i="1" dirty="0">
                <a:latin typeface="Arial Narrow" panose="020B0604020202020204" pitchFamily="34" charset="0"/>
                <a:cs typeface="Arial Narrow" panose="020B0604020202020204" pitchFamily="34" charset="0"/>
              </a:rPr>
              <a:t>Prohibits hazing that involves “coerced consumption of alcohol or drugs of abuse resulting in serious physical harm to that person.”</a:t>
            </a:r>
          </a:p>
        </p:txBody>
      </p:sp>
      <p:pic>
        <p:nvPicPr>
          <p:cNvPr id="25" name="Picture 24">
            <a:extLst>
              <a:ext uri="{FF2B5EF4-FFF2-40B4-BE49-F238E27FC236}">
                <a16:creationId xmlns:a16="http://schemas.microsoft.com/office/drawing/2014/main" id="{097B1920-173D-4DAF-4D51-933C56DE1D3B}"/>
              </a:ext>
            </a:extLst>
          </p:cNvPr>
          <p:cNvPicPr>
            <a:picLocks noChangeAspect="1"/>
          </p:cNvPicPr>
          <p:nvPr/>
        </p:nvPicPr>
        <p:blipFill>
          <a:blip r:embed="rId5"/>
          <a:stretch>
            <a:fillRect/>
          </a:stretch>
        </p:blipFill>
        <p:spPr>
          <a:xfrm>
            <a:off x="366713" y="5195447"/>
            <a:ext cx="7772400" cy="1157379"/>
          </a:xfrm>
          <a:prstGeom prst="rect">
            <a:avLst/>
          </a:prstGeom>
        </p:spPr>
      </p:pic>
      <p:pic>
        <p:nvPicPr>
          <p:cNvPr id="33" name="Picture 32" descr="A blue and white sign&#10;&#10;Description automatically generated">
            <a:extLst>
              <a:ext uri="{FF2B5EF4-FFF2-40B4-BE49-F238E27FC236}">
                <a16:creationId xmlns:a16="http://schemas.microsoft.com/office/drawing/2014/main" id="{7C091E29-35DD-9CFF-B88E-63F0691A4DFB}"/>
              </a:ext>
            </a:extLst>
          </p:cNvPr>
          <p:cNvPicPr>
            <a:picLocks noChangeAspect="1"/>
          </p:cNvPicPr>
          <p:nvPr/>
        </p:nvPicPr>
        <p:blipFill>
          <a:blip r:embed="rId6"/>
          <a:stretch>
            <a:fillRect/>
          </a:stretch>
        </p:blipFill>
        <p:spPr>
          <a:xfrm>
            <a:off x="7172325" y="5451501"/>
            <a:ext cx="4847380" cy="1114897"/>
          </a:xfrm>
          <a:prstGeom prst="rect">
            <a:avLst/>
          </a:prstGeom>
          <a:ln w="57150">
            <a:solidFill>
              <a:srgbClr val="002060"/>
            </a:solidFill>
          </a:ln>
        </p:spPr>
      </p:pic>
      <p:pic>
        <p:nvPicPr>
          <p:cNvPr id="35" name="Graphic 34" descr="Arrow: Straight with solid fill">
            <a:extLst>
              <a:ext uri="{FF2B5EF4-FFF2-40B4-BE49-F238E27FC236}">
                <a16:creationId xmlns:a16="http://schemas.microsoft.com/office/drawing/2014/main" id="{9AC448EF-497B-3505-F195-C2C461395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471988" y="1645629"/>
            <a:ext cx="1624012" cy="914400"/>
          </a:xfrm>
          <a:prstGeom prst="rect">
            <a:avLst/>
          </a:prstGeom>
        </p:spPr>
      </p:pic>
    </p:spTree>
    <p:extLst>
      <p:ext uri="{BB962C8B-B14F-4D97-AF65-F5344CB8AC3E}">
        <p14:creationId xmlns:p14="http://schemas.microsoft.com/office/powerpoint/2010/main" val="4185274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a:ln w="76200">
            <a:solidFill>
              <a:schemeClr val="accent6">
                <a:lumMod val="50000"/>
              </a:schemeClr>
            </a:solidFill>
          </a:ln>
        </p:spPr>
        <p:txBody>
          <a:bodyPr/>
          <a:lstStyle/>
          <a:p>
            <a:pPr algn="ctr"/>
            <a:r>
              <a:rPr lang="en-US" b="1" i="1" dirty="0">
                <a:solidFill>
                  <a:schemeClr val="bg1"/>
                </a:solidFill>
                <a:latin typeface="Arial Narrow" panose="020B0604020202020204" pitchFamily="34" charset="0"/>
                <a:cs typeface="Arial Narrow" panose="020B0604020202020204" pitchFamily="34" charset="0"/>
              </a:rPr>
              <a:t>Scripture supports our training!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a:ln w="76200">
            <a:solidFill>
              <a:schemeClr val="accent6">
                <a:lumMod val="50000"/>
              </a:schemeClr>
            </a:solidFill>
          </a:ln>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4" name="Graphic 3" descr="Home1 with solid fill">
            <a:extLst>
              <a:ext uri="{FF2B5EF4-FFF2-40B4-BE49-F238E27FC236}">
                <a16:creationId xmlns:a16="http://schemas.microsoft.com/office/drawing/2014/main" id="{46E16064-A66B-C57F-963B-7E9FF31ED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3966" y="4459343"/>
            <a:ext cx="1464240" cy="1464240"/>
          </a:xfrm>
          <a:prstGeom prst="rect">
            <a:avLst/>
          </a:prstGeom>
        </p:spPr>
      </p:pic>
      <p:sp>
        <p:nvSpPr>
          <p:cNvPr id="5" name="TextBox 4">
            <a:extLst>
              <a:ext uri="{FF2B5EF4-FFF2-40B4-BE49-F238E27FC236}">
                <a16:creationId xmlns:a16="http://schemas.microsoft.com/office/drawing/2014/main" id="{1C3F1A83-0A7B-F4DF-0FE6-AE9DB00337A1}"/>
              </a:ext>
            </a:extLst>
          </p:cNvPr>
          <p:cNvSpPr txBox="1"/>
          <p:nvPr/>
        </p:nvSpPr>
        <p:spPr>
          <a:xfrm>
            <a:off x="8279316" y="5826527"/>
            <a:ext cx="2679196" cy="646331"/>
          </a:xfrm>
          <a:prstGeom prst="rect">
            <a:avLst/>
          </a:prstGeom>
          <a:noFill/>
        </p:spPr>
        <p:txBody>
          <a:bodyPr wrap="square" rtlCol="0">
            <a:spAutoFit/>
          </a:bodyPr>
          <a:lstStyle/>
          <a:p>
            <a:r>
              <a:rPr lang="en-US" b="1" dirty="0">
                <a:solidFill>
                  <a:schemeClr val="accent6">
                    <a:lumMod val="50000"/>
                  </a:schemeClr>
                </a:solidFill>
                <a:latin typeface="Baguet Script" pitchFamily="2" charset="77"/>
              </a:rPr>
              <a:t>Be a Good Neighbor</a:t>
            </a:r>
          </a:p>
          <a:p>
            <a:endParaRPr lang="en-US" dirty="0"/>
          </a:p>
        </p:txBody>
      </p:sp>
      <p:pic>
        <p:nvPicPr>
          <p:cNvPr id="8" name="Graphic 7" descr="Open book outline">
            <a:extLst>
              <a:ext uri="{FF2B5EF4-FFF2-40B4-BE49-F238E27FC236}">
                <a16:creationId xmlns:a16="http://schemas.microsoft.com/office/drawing/2014/main" id="{5F99A4F5-5940-2EAD-0CE9-165836615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40187">
            <a:off x="1071562" y="447651"/>
            <a:ext cx="1326523" cy="1326523"/>
          </a:xfrm>
          <a:prstGeom prst="rect">
            <a:avLst/>
          </a:prstGeom>
        </p:spPr>
      </p:pic>
    </p:spTree>
    <p:extLst>
      <p:ext uri="{BB962C8B-B14F-4D97-AF65-F5344CB8AC3E}">
        <p14:creationId xmlns:p14="http://schemas.microsoft.com/office/powerpoint/2010/main" val="4294292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a:stretch>
            <a:fillRect/>
          </a:stretch>
        </p:blipFill>
        <p:spPr>
          <a:xfrm>
            <a:off x="768400" y="3333054"/>
            <a:ext cx="2062177" cy="1825279"/>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706057" y="5363047"/>
            <a:ext cx="2186862" cy="923330"/>
          </a:xfrm>
          <a:prstGeom prst="rect">
            <a:avLst/>
          </a:prstGeom>
          <a:solidFill>
            <a:schemeClr val="accent5">
              <a:lumMod val="60000"/>
              <a:lumOff val="40000"/>
            </a:schemeClr>
          </a:solidFill>
          <a:ln w="7620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Civil Rights Director</a:t>
            </a:r>
          </a:p>
          <a:p>
            <a:pPr algn="ctr"/>
            <a:r>
              <a:rPr lang="en-US" b="1" dirty="0">
                <a:latin typeface="Arial Narrow" panose="020B0604020202020204" pitchFamily="34" charset="0"/>
                <a:cs typeface="Arial Narrow" panose="020B0604020202020204" pitchFamily="34" charset="0"/>
              </a:rPr>
              <a:t>Christina Jones, J.D.</a:t>
            </a:r>
          </a:p>
          <a:p>
            <a:pPr algn="ctr"/>
            <a:r>
              <a:rPr lang="en-US" b="1" dirty="0" err="1">
                <a:latin typeface="Arial Narrow" panose="020B0604020202020204" pitchFamily="34" charset="0"/>
                <a:cs typeface="Arial Narrow" panose="020B0604020202020204" pitchFamily="34" charset="0"/>
              </a:rPr>
              <a:t>Lakeholm</a:t>
            </a:r>
            <a:r>
              <a:rPr lang="en-US" b="1" dirty="0">
                <a:latin typeface="Arial Narrow" panose="020B0604020202020204" pitchFamily="34" charset="0"/>
                <a:cs typeface="Arial Narrow" panose="020B0604020202020204" pitchFamily="34" charset="0"/>
              </a:rPr>
              <a:t> 109</a:t>
            </a:r>
          </a:p>
        </p:txBody>
      </p:sp>
      <p:pic>
        <p:nvPicPr>
          <p:cNvPr id="5" name="Picture 4">
            <a:extLst>
              <a:ext uri="{FF2B5EF4-FFF2-40B4-BE49-F238E27FC236}">
                <a16:creationId xmlns:a16="http://schemas.microsoft.com/office/drawing/2014/main" id="{F12B222E-27AC-C790-7398-E12B82EAD55D}"/>
              </a:ext>
            </a:extLst>
          </p:cNvPr>
          <p:cNvPicPr>
            <a:picLocks noChangeAspect="1"/>
          </p:cNvPicPr>
          <p:nvPr/>
        </p:nvPicPr>
        <p:blipFill>
          <a:blip r:embed="rId4"/>
          <a:stretch>
            <a:fillRect/>
          </a:stretch>
        </p:blipFill>
        <p:spPr>
          <a:xfrm>
            <a:off x="768400" y="225425"/>
            <a:ext cx="3984612" cy="2902916"/>
          </a:xfrm>
          <a:prstGeom prst="rect">
            <a:avLst/>
          </a:prstGeom>
          <a:ln w="76200">
            <a:solidFill>
              <a:schemeClr val="accent5">
                <a:lumMod val="60000"/>
                <a:lumOff val="40000"/>
              </a:schemeClr>
            </a:solidFill>
          </a:ln>
        </p:spPr>
      </p:pic>
      <p:pic>
        <p:nvPicPr>
          <p:cNvPr id="10" name="Picture 9" descr="A person with long hair wearing glasses&#10;&#10;Description automatically generated">
            <a:extLst>
              <a:ext uri="{FF2B5EF4-FFF2-40B4-BE49-F238E27FC236}">
                <a16:creationId xmlns:a16="http://schemas.microsoft.com/office/drawing/2014/main" id="{6E0390C9-AE50-2DBA-3CA1-32C878687AF2}"/>
              </a:ext>
            </a:extLst>
          </p:cNvPr>
          <p:cNvPicPr>
            <a:picLocks noChangeAspect="1"/>
          </p:cNvPicPr>
          <p:nvPr/>
        </p:nvPicPr>
        <p:blipFill>
          <a:blip r:embed="rId5"/>
          <a:stretch>
            <a:fillRect/>
          </a:stretch>
        </p:blipFill>
        <p:spPr>
          <a:xfrm>
            <a:off x="3512254" y="3333053"/>
            <a:ext cx="1266018" cy="1825279"/>
          </a:xfrm>
          <a:prstGeom prst="rect">
            <a:avLst/>
          </a:prstGeom>
          <a:ln w="38100">
            <a:solidFill>
              <a:schemeClr val="tx1"/>
            </a:solidFill>
          </a:ln>
        </p:spPr>
      </p:pic>
      <p:sp>
        <p:nvSpPr>
          <p:cNvPr id="11" name="TextBox 10">
            <a:extLst>
              <a:ext uri="{FF2B5EF4-FFF2-40B4-BE49-F238E27FC236}">
                <a16:creationId xmlns:a16="http://schemas.microsoft.com/office/drawing/2014/main" id="{735120D1-D518-5C7A-D849-11BC47291C10}"/>
              </a:ext>
            </a:extLst>
          </p:cNvPr>
          <p:cNvSpPr txBox="1"/>
          <p:nvPr/>
        </p:nvSpPr>
        <p:spPr>
          <a:xfrm>
            <a:off x="3250055" y="5363047"/>
            <a:ext cx="1790416" cy="923330"/>
          </a:xfrm>
          <a:prstGeom prst="rect">
            <a:avLst/>
          </a:prstGeom>
          <a:solidFill>
            <a:schemeClr val="accent5">
              <a:lumMod val="60000"/>
              <a:lumOff val="40000"/>
            </a:schemeClr>
          </a:solidFill>
          <a:ln w="5715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Katie Sherman, Deputy TIX Coordinator</a:t>
            </a:r>
          </a:p>
        </p:txBody>
      </p:sp>
      <p:pic>
        <p:nvPicPr>
          <p:cNvPr id="7" name="Graphic 6" descr="Arrow: Slight curve with solid fill">
            <a:extLst>
              <a:ext uri="{FF2B5EF4-FFF2-40B4-BE49-F238E27FC236}">
                <a16:creationId xmlns:a16="http://schemas.microsoft.com/office/drawing/2014/main" id="{D3A22039-4D0B-CC56-2D29-0BF3FB7D23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408019">
            <a:off x="4675779" y="4188076"/>
            <a:ext cx="1351600" cy="1351600"/>
          </a:xfrm>
          <a:prstGeom prst="rect">
            <a:avLst/>
          </a:prstGeom>
        </p:spPr>
      </p:pic>
    </p:spTree>
    <p:extLst>
      <p:ext uri="{BB962C8B-B14F-4D97-AF65-F5344CB8AC3E}">
        <p14:creationId xmlns:p14="http://schemas.microsoft.com/office/powerpoint/2010/main" val="377792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5011837" y="459727"/>
            <a:ext cx="6939241" cy="739625"/>
          </a:xfrm>
          <a:solidFill>
            <a:schemeClr val="accent1">
              <a:lumMod val="40000"/>
              <a:lumOff val="60000"/>
            </a:schemeClr>
          </a:solidFill>
          <a:ln w="76200">
            <a:solidFill>
              <a:schemeClr val="accent6">
                <a:lumMod val="50000"/>
              </a:schemeClr>
            </a:solidFill>
          </a:ln>
        </p:spPr>
        <p:txBody>
          <a:bodyPr anchor="b">
            <a:normAutofit/>
          </a:bodyPr>
          <a:lstStyle/>
          <a:p>
            <a:pPr algn="ctr"/>
            <a:r>
              <a:rPr lang="en-US" sz="4000" b="1" i="1" dirty="0">
                <a:solidFill>
                  <a:schemeClr val="accent6">
                    <a:lumMod val="50000"/>
                  </a:schemeClr>
                </a:solidFill>
                <a:latin typeface="Arial Narrow" panose="020B0604020202020204" pitchFamily="34" charset="0"/>
                <a:cs typeface="Arial Narrow" panose="020B0604020202020204" pitchFamily="34" charset="0"/>
              </a:rPr>
              <a:t>  </a:t>
            </a:r>
            <a:r>
              <a:rPr lang="en-US" sz="4000" b="1" i="1" u="sng" dirty="0">
                <a:solidFill>
                  <a:srgbClr val="002060"/>
                </a:solidFill>
                <a:latin typeface="Arial Narrow" panose="020B0604020202020204" pitchFamily="34" charset="0"/>
                <a:cs typeface="Arial Narrow" panose="020B0604020202020204" pitchFamily="34" charset="0"/>
              </a:rPr>
              <a:t>Notice of Non-Discrimination   </a:t>
            </a:r>
            <a:endParaRPr lang="en-US" sz="4000" dirty="0">
              <a:solidFill>
                <a:srgbClr val="FFFFFF"/>
              </a:solidFill>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5011836" y="1354238"/>
            <a:ext cx="6939242" cy="5044035"/>
          </a:xfrm>
          <a:solidFill>
            <a:schemeClr val="accent1">
              <a:lumMod val="40000"/>
              <a:lumOff val="60000"/>
            </a:schemeClr>
          </a:solidFill>
          <a:ln w="76200">
            <a:solidFill>
              <a:schemeClr val="accent6">
                <a:lumMod val="50000"/>
              </a:schemeClr>
            </a:solidFill>
          </a:ln>
        </p:spPr>
        <p:txBody>
          <a:bodyPr anchor="ctr">
            <a:normAutofit fontScale="70000" lnSpcReduction="20000"/>
          </a:bodyPr>
          <a:lstStyle/>
          <a:p>
            <a:pPr marL="0" indent="0">
              <a:lnSpc>
                <a:spcPct val="120000"/>
              </a:lnSpc>
              <a:spcBef>
                <a:spcPts val="0"/>
              </a:spcBef>
              <a:buNone/>
            </a:pPr>
            <a:endParaRPr lang="en-US" sz="2600" i="1" dirty="0">
              <a:latin typeface="Arial Narrow" panose="020B0604020202020204" pitchFamily="34" charset="0"/>
              <a:cs typeface="Arial Narrow" panose="020B0604020202020204" pitchFamily="34" charset="0"/>
            </a:endParaRPr>
          </a:p>
          <a:p>
            <a:pPr marL="0" indent="0">
              <a:lnSpc>
                <a:spcPct val="120000"/>
              </a:lnSpc>
              <a:spcBef>
                <a:spcPts val="0"/>
              </a:spcBef>
              <a:buNone/>
            </a:pPr>
            <a:r>
              <a:rPr lang="en-US" sz="2600" i="1" dirty="0">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a:t>
            </a:r>
            <a:r>
              <a:rPr lang="en-US" sz="2600" b="1" i="1" dirty="0">
                <a:latin typeface="Arial Narrow" panose="020B0604020202020204" pitchFamily="34" charset="0"/>
                <a:cs typeface="Arial Narrow" panose="020B0604020202020204" pitchFamily="34" charset="0"/>
              </a:rPr>
              <a:t>The University maintains the right, with regard to its lifestyle covenant, employment, and other matters, to uphold and apply its Christian beliefs</a:t>
            </a:r>
            <a:r>
              <a:rPr lang="en-US" sz="2600" i="1" dirty="0">
                <a:latin typeface="Arial Narrow" panose="020B0604020202020204" pitchFamily="34" charset="0"/>
                <a:cs typeface="Arial Narrow" panose="020B0604020202020204" pitchFamily="34" charset="0"/>
              </a:rPr>
              <a:t>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sz="1300" dirty="0"/>
          </a:p>
        </p:txBody>
      </p:sp>
      <p:pic>
        <p:nvPicPr>
          <p:cNvPr id="6" name="Picture 5">
            <a:extLst>
              <a:ext uri="{FF2B5EF4-FFF2-40B4-BE49-F238E27FC236}">
                <a16:creationId xmlns:a16="http://schemas.microsoft.com/office/drawing/2014/main" id="{DFBE13BF-2220-D158-41C3-0B47841A76C8}"/>
              </a:ext>
            </a:extLst>
          </p:cNvPr>
          <p:cNvPicPr>
            <a:picLocks noChangeAspect="1"/>
          </p:cNvPicPr>
          <p:nvPr/>
        </p:nvPicPr>
        <p:blipFill>
          <a:blip r:embed="rId2"/>
          <a:stretch>
            <a:fillRect/>
          </a:stretch>
        </p:blipFill>
        <p:spPr>
          <a:xfrm>
            <a:off x="2925478" y="1601755"/>
            <a:ext cx="1464239" cy="1464239"/>
          </a:xfrm>
          <a:prstGeom prst="rect">
            <a:avLst/>
          </a:prstGeom>
          <a:ln w="76200">
            <a:solidFill>
              <a:schemeClr val="accent6">
                <a:lumMod val="50000"/>
              </a:schemeClr>
            </a:solidFill>
          </a:ln>
        </p:spPr>
      </p:pic>
      <p:sp>
        <p:nvSpPr>
          <p:cNvPr id="4" name="TextBox 3">
            <a:extLst>
              <a:ext uri="{FF2B5EF4-FFF2-40B4-BE49-F238E27FC236}">
                <a16:creationId xmlns:a16="http://schemas.microsoft.com/office/drawing/2014/main" id="{D739B9C6-BB78-41FC-F5EC-3BDE0745F2F6}"/>
              </a:ext>
            </a:extLst>
          </p:cNvPr>
          <p:cNvSpPr txBox="1"/>
          <p:nvPr/>
        </p:nvSpPr>
        <p:spPr>
          <a:xfrm>
            <a:off x="240922" y="228866"/>
            <a:ext cx="4398379" cy="6324808"/>
          </a:xfrm>
          <a:prstGeom prst="rect">
            <a:avLst/>
          </a:prstGeom>
          <a:solidFill>
            <a:schemeClr val="accent1">
              <a:lumMod val="75000"/>
            </a:schemeClr>
          </a:solidFill>
        </p:spPr>
        <p:txBody>
          <a:bodyPr wrap="square" rtlCol="0">
            <a:spAutoFit/>
          </a:bodyPr>
          <a:lstStyle/>
          <a:p>
            <a:pPr marL="201168" indent="-201168" defTabSz="804672">
              <a:spcBef>
                <a:spcPts val="0"/>
              </a:spcBef>
              <a:spcAft>
                <a:spcPts val="600"/>
              </a:spcAft>
            </a:pPr>
            <a:endParaRPr lang="en-US" sz="2000" b="1" i="1" u="sng" kern="1200" dirty="0">
              <a:solidFill>
                <a:srgbClr val="FFFFFF"/>
              </a:solidFill>
              <a:latin typeface="Arial Narrow" panose="020B0604020202020204" pitchFamily="34" charset="0"/>
              <a:ea typeface="+mj-ea"/>
              <a:cs typeface="+mj-cs"/>
            </a:endParaRPr>
          </a:p>
          <a:p>
            <a:pPr marL="201168" indent="-201168" defTabSz="804672">
              <a:spcBef>
                <a:spcPts val="0"/>
              </a:spcBef>
              <a:spcAft>
                <a:spcPts val="600"/>
              </a:spcAft>
            </a:pPr>
            <a:r>
              <a:rPr lang="en-US" sz="2400" b="1" i="1" u="sng" kern="1200" dirty="0">
                <a:solidFill>
                  <a:srgbClr val="FFFFFF"/>
                </a:solidFill>
                <a:latin typeface="Arial Narrow" panose="020B0604020202020204" pitchFamily="34" charset="0"/>
                <a:ea typeface="+mj-ea"/>
                <a:cs typeface="+mj-cs"/>
              </a:rPr>
              <a:t>Religious Expression</a:t>
            </a:r>
            <a:endParaRPr lang="en-US" sz="2400" b="1" i="1" u="sng" dirty="0">
              <a:solidFill>
                <a:srgbClr val="FFFFFF"/>
              </a:solidFill>
              <a:latin typeface="Arial Narrow" panose="020B0604020202020204" pitchFamily="34" charset="0"/>
              <a:ea typeface="+mj-ea"/>
              <a:cs typeface="+mj-cs"/>
            </a:endParaRPr>
          </a:p>
          <a:p>
            <a:pPr marL="201168" indent="-201168" defTabSz="804672">
              <a:spcBef>
                <a:spcPts val="0"/>
              </a:spcBef>
              <a:spcAft>
                <a:spcPts val="600"/>
              </a:spcAft>
            </a:pPr>
            <a:r>
              <a:rPr lang="en-US" sz="2400" b="1" i="1" kern="1200" dirty="0">
                <a:solidFill>
                  <a:schemeClr val="accent6">
                    <a:lumMod val="60000"/>
                    <a:lumOff val="40000"/>
                  </a:schemeClr>
                </a:solidFill>
                <a:latin typeface="+mj-lt"/>
                <a:ea typeface="+mj-ea"/>
                <a:cs typeface="+mj-cs"/>
              </a:rPr>
              <a:t>Who We Are and </a:t>
            </a:r>
          </a:p>
          <a:p>
            <a:pPr marL="201168" indent="-201168" defTabSz="804672">
              <a:spcBef>
                <a:spcPts val="0"/>
              </a:spcBef>
              <a:spcAft>
                <a:spcPts val="600"/>
              </a:spcAft>
            </a:pPr>
            <a:r>
              <a:rPr lang="en-US" sz="2400" b="1" i="1" kern="1200" dirty="0">
                <a:solidFill>
                  <a:schemeClr val="accent6">
                    <a:lumMod val="60000"/>
                    <a:lumOff val="40000"/>
                  </a:schemeClr>
                </a:solidFill>
                <a:latin typeface="+mj-lt"/>
                <a:ea typeface="+mj-ea"/>
                <a:cs typeface="+mj-cs"/>
              </a:rPr>
              <a:t>What We Believe</a:t>
            </a:r>
            <a:endParaRPr lang="en-US" sz="2000" kern="1200" dirty="0">
              <a:solidFill>
                <a:schemeClr val="tx1"/>
              </a:solidFill>
              <a:latin typeface="Abadi MT Condensed Light" panose="020B0306030101010103" pitchFamily="34" charset="77"/>
            </a:endParaRPr>
          </a:p>
          <a:p>
            <a:pPr marL="201168" indent="-201168" defTabSz="804672">
              <a:spcBef>
                <a:spcPts val="0"/>
              </a:spcBef>
              <a:spcAft>
                <a:spcPts val="600"/>
              </a:spcAft>
            </a:pPr>
            <a:r>
              <a:rPr lang="en-US" sz="1800" kern="1200" dirty="0">
                <a:solidFill>
                  <a:schemeClr val="bg1"/>
                </a:solidFill>
                <a:latin typeface="Abadi MT Condensed Light" panose="020B0306030101010103" pitchFamily="34" charset="77"/>
              </a:rPr>
              <a:t>Being of Wesleyan heritage, and a ministry of the Church of the Nazarene, </a:t>
            </a:r>
            <a:r>
              <a:rPr lang="en-US" sz="1800" kern="1200" dirty="0">
                <a:solidFill>
                  <a:schemeClr val="accent6">
                    <a:lumMod val="60000"/>
                    <a:lumOff val="40000"/>
                  </a:schemeClr>
                </a:solidFill>
                <a:latin typeface="Abadi MT Condensed Light" panose="020B0306030101010103" pitchFamily="34" charset="77"/>
              </a:rPr>
              <a:t>we strive to be a learning community where grace is foundational, truth is pursued, and holiness is a way of life.  </a:t>
            </a:r>
            <a:r>
              <a:rPr lang="en-US" sz="1800" kern="1200" dirty="0">
                <a:solidFill>
                  <a:schemeClr val="bg1"/>
                </a:solidFill>
                <a:latin typeface="Abadi MT Condensed Light" panose="020B0306030101010103" pitchFamily="34" charset="77"/>
              </a:rPr>
              <a:t>Furthermore, we attempt to make all policies and decisions within the doctrinal and moral convictions of the Church of the Nazarene discrimination. </a:t>
            </a:r>
          </a:p>
          <a:p>
            <a:pPr marL="201168" indent="-201168" defTabSz="804672">
              <a:spcBef>
                <a:spcPts val="0"/>
              </a:spcBef>
              <a:spcAft>
                <a:spcPts val="600"/>
              </a:spcAft>
            </a:pPr>
            <a:r>
              <a:rPr lang="en-US" sz="1800" kern="1200" dirty="0">
                <a:solidFill>
                  <a:schemeClr val="bg1"/>
                </a:solidFill>
                <a:latin typeface="Abadi MT Condensed Light" panose="020B0306030101010103" pitchFamily="34" charset="77"/>
              </a:rPr>
              <a:t>This </a:t>
            </a:r>
            <a:r>
              <a:rPr lang="en-US" sz="1800" kern="1200" dirty="0">
                <a:solidFill>
                  <a:schemeClr val="accent6">
                    <a:lumMod val="60000"/>
                    <a:lumOff val="40000"/>
                  </a:schemeClr>
                </a:solidFill>
                <a:latin typeface="Abadi MT Condensed Light" panose="020B0306030101010103" pitchFamily="34" charset="77"/>
              </a:rPr>
              <a:t>integration of faith and learning is recognized by the United States and Ohio Constitutions and many state and federal laws</a:t>
            </a:r>
            <a:r>
              <a:rPr lang="en-US" sz="1800" kern="1200" dirty="0">
                <a:solidFill>
                  <a:schemeClr val="bg1"/>
                </a:solidFill>
                <a:latin typeface="Abadi MT Condensed Light" panose="020B0306030101010103" pitchFamily="34" charset="77"/>
              </a:rPr>
              <a:t>. Therefore, it is a recognized right of religious educational institutions such as MVNU to incorporate religious beliefs into all aspects of university life and maintain faith-based standards of behavior which all community members voluntarily agree to follow.  </a:t>
            </a:r>
          </a:p>
        </p:txBody>
      </p:sp>
      <p:pic>
        <p:nvPicPr>
          <p:cNvPr id="7" name="Picture 6" descr="A blue and green leaf logo&#10;&#10;Description automatically generated">
            <a:extLst>
              <a:ext uri="{FF2B5EF4-FFF2-40B4-BE49-F238E27FC236}">
                <a16:creationId xmlns:a16="http://schemas.microsoft.com/office/drawing/2014/main" id="{468A18EC-260A-6D4A-B8A7-28F21EA410A8}"/>
              </a:ext>
            </a:extLst>
          </p:cNvPr>
          <p:cNvPicPr>
            <a:picLocks noChangeAspect="1"/>
          </p:cNvPicPr>
          <p:nvPr/>
        </p:nvPicPr>
        <p:blipFill>
          <a:blip r:embed="rId2"/>
          <a:stretch>
            <a:fillRect/>
          </a:stretch>
        </p:blipFill>
        <p:spPr>
          <a:xfrm>
            <a:off x="3298013" y="256464"/>
            <a:ext cx="1464239" cy="1464239"/>
          </a:xfrm>
          <a:prstGeom prst="rect">
            <a:avLst/>
          </a:prstGeom>
          <a:ln w="76200">
            <a:solidFill>
              <a:schemeClr val="accent6">
                <a:lumMod val="50000"/>
              </a:schemeClr>
            </a:solidFill>
          </a:ln>
        </p:spPr>
      </p:pic>
    </p:spTree>
    <p:extLst>
      <p:ext uri="{BB962C8B-B14F-4D97-AF65-F5344CB8AC3E}">
        <p14:creationId xmlns:p14="http://schemas.microsoft.com/office/powerpoint/2010/main" val="4033632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143795"/>
            <a:ext cx="4066220"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ctr">
              <a:lnSpc>
                <a:spcPct val="90000"/>
              </a:lnSpc>
              <a:spcBef>
                <a:spcPct val="0"/>
              </a:spcBef>
              <a:spcAft>
                <a:spcPts val="600"/>
              </a:spcAft>
            </a:pPr>
            <a:r>
              <a:rPr lang="en-US" sz="5400" b="1" i="1" dirty="0">
                <a:solidFill>
                  <a:srgbClr val="FFFFFF"/>
                </a:solidFill>
                <a:ea typeface="+mj-ea"/>
                <a:cs typeface="+mj-cs"/>
              </a:rPr>
              <a:t>The RIPPLE Effect of Harassment</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586469" y="143795"/>
            <a:ext cx="7362463" cy="6508465"/>
          </a:xfrm>
          <a:solidFill>
            <a:schemeClr val="accent1">
              <a:lumMod val="40000"/>
              <a:lumOff val="60000"/>
            </a:schemeClr>
          </a:solidFill>
        </p:spPr>
        <p:txBody>
          <a:bodyPr vert="horz" lIns="91440" tIns="45720" rIns="91440" bIns="45720" rtlCol="0" anchor="ctr">
            <a:normAutofit/>
          </a:bodyPr>
          <a:lstStyle/>
          <a:p>
            <a:pPr marL="0" indent="0">
              <a:buNone/>
            </a:pPr>
            <a:r>
              <a:rPr lang="en-US" b="1" dirty="0">
                <a:solidFill>
                  <a:schemeClr val="accent5">
                    <a:lumMod val="50000"/>
                  </a:schemeClr>
                </a:solidFill>
              </a:rPr>
              <a:t>Just like a stone thrown into a pond, small actions can create ripples that spread out far beyond the first splash.  With harassment, we often think about that first splash:  the harsh confrontation, the initial hurt feelings, or even the physical wounds.  We seldom see how that first splash might reverberate out in surprising ways.</a:t>
            </a:r>
          </a:p>
          <a:p>
            <a:pPr marL="0" indent="0">
              <a:buNone/>
            </a:pPr>
            <a:endParaRPr lang="en-US" b="1" dirty="0">
              <a:solidFill>
                <a:schemeClr val="accent5">
                  <a:lumMod val="50000"/>
                </a:schemeClr>
              </a:solidFill>
            </a:endParaRPr>
          </a:p>
          <a:p>
            <a:pPr marL="0" indent="0">
              <a:buNone/>
            </a:pPr>
            <a:r>
              <a:rPr lang="en-US" b="1" dirty="0">
                <a:solidFill>
                  <a:schemeClr val="accent5">
                    <a:lumMod val="50000"/>
                  </a:schemeClr>
                </a:solidFill>
              </a:rPr>
              <a:t>Disrespectful behavior can have negative academic, emotional, social, and health consequences for all involved.  And, without, intervention, those consequences can spread and grow.  </a:t>
            </a:r>
          </a:p>
          <a:p>
            <a:pPr marL="0" indent="0">
              <a:buNone/>
            </a:pPr>
            <a:r>
              <a:rPr lang="en-US" sz="1800" b="1" dirty="0">
                <a:solidFill>
                  <a:schemeClr val="accent5">
                    <a:lumMod val="50000"/>
                  </a:schemeClr>
                </a:solidFill>
              </a:rPr>
              <a:t>					- United Educators</a:t>
            </a:r>
          </a:p>
        </p:txBody>
      </p:sp>
      <p:pic>
        <p:nvPicPr>
          <p:cNvPr id="11" name="Picture 10" descr="Ripples on water">
            <a:extLst>
              <a:ext uri="{FF2B5EF4-FFF2-40B4-BE49-F238E27FC236}">
                <a16:creationId xmlns:a16="http://schemas.microsoft.com/office/drawing/2014/main" id="{AB2B5188-37B5-3ADD-098C-F379AE2409EF}"/>
              </a:ext>
            </a:extLst>
          </p:cNvPr>
          <p:cNvPicPr>
            <a:picLocks noChangeAspect="1"/>
          </p:cNvPicPr>
          <p:nvPr/>
        </p:nvPicPr>
        <p:blipFill>
          <a:blip r:embed="rId2"/>
          <a:stretch>
            <a:fillRect/>
          </a:stretch>
        </p:blipFill>
        <p:spPr>
          <a:xfrm>
            <a:off x="440579" y="3900848"/>
            <a:ext cx="3671196" cy="2437903"/>
          </a:xfrm>
          <a:prstGeom prst="rect">
            <a:avLst/>
          </a:prstGeom>
        </p:spPr>
      </p:pic>
    </p:spTree>
    <p:extLst>
      <p:ext uri="{BB962C8B-B14F-4D97-AF65-F5344CB8AC3E}">
        <p14:creationId xmlns:p14="http://schemas.microsoft.com/office/powerpoint/2010/main" val="1374010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70436" y="176805"/>
            <a:ext cx="7323593"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22911" y="3074670"/>
            <a:ext cx="11526022" cy="3521545"/>
          </a:xfrm>
          <a:solidFill>
            <a:schemeClr val="accent1">
              <a:lumMod val="40000"/>
              <a:lumOff val="60000"/>
            </a:schemeClr>
          </a:solidFill>
        </p:spPr>
        <p:txBody>
          <a:bodyPr vert="horz" lIns="91440" tIns="45720" rIns="91440" bIns="45720" rtlCol="0" anchor="ctr">
            <a:normAutofit/>
          </a:bodyPr>
          <a:lstStyle/>
          <a:p>
            <a:pPr marL="0" indent="0">
              <a:buNone/>
            </a:pPr>
            <a:r>
              <a:rPr lang="en-US" sz="1800" b="1" dirty="0">
                <a:solidFill>
                  <a:schemeClr val="accent5">
                    <a:lumMod val="50000"/>
                  </a:schemeClr>
                </a:solidFill>
              </a:rPr>
              <a:t>To address harassment, you have to be able to recognize harassment:  </a:t>
            </a:r>
            <a:r>
              <a:rPr lang="en-US" sz="1800" dirty="0"/>
              <a:t>Harassment can occur in many ways and many different places, and it can be perpetuated by a wide range of individuals.</a:t>
            </a:r>
          </a:p>
          <a:p>
            <a:pPr marL="0" indent="0">
              <a:buNone/>
            </a:pPr>
            <a:endParaRPr lang="en-US" sz="1800" dirty="0"/>
          </a:p>
          <a:p>
            <a:pPr marL="0" indent="0">
              <a:buNone/>
            </a:pPr>
            <a:r>
              <a:rPr lang="en-US" sz="1800" b="1" dirty="0">
                <a:solidFill>
                  <a:schemeClr val="accent5">
                    <a:lumMod val="50000"/>
                  </a:schemeClr>
                </a:solidFill>
              </a:rPr>
              <a:t>The problems is real:  </a:t>
            </a:r>
            <a:r>
              <a:rPr lang="en-US" sz="1800" dirty="0"/>
              <a:t>All occurrences are serious and unacceptable.  Every student has the right to a respectful educational environment and every employee has the right a respectful work environment that is free from discrimination and harassment.</a:t>
            </a:r>
          </a:p>
          <a:p>
            <a:pPr marL="0" indent="0">
              <a:buNone/>
            </a:pPr>
            <a:endParaRPr lang="en-US" sz="1800" dirty="0"/>
          </a:p>
          <a:p>
            <a:pPr marL="0" indent="0">
              <a:buNone/>
            </a:pPr>
            <a:r>
              <a:rPr lang="en-US" sz="1800" b="1" dirty="0">
                <a:solidFill>
                  <a:schemeClr val="accent5">
                    <a:lumMod val="50000"/>
                  </a:schemeClr>
                </a:solidFill>
              </a:rPr>
              <a:t>You play a vital role in preventing and stopping harassment:  </a:t>
            </a:r>
            <a:r>
              <a:rPr lang="en-US" sz="1800" dirty="0"/>
              <a:t>Whether you are standing up for yourself, supporting someone else, or simply not joining in, you set the example for others.</a:t>
            </a:r>
          </a:p>
          <a:p>
            <a:pPr marL="0" indent="0">
              <a:buNone/>
            </a:pPr>
            <a:r>
              <a:rPr lang="en-US" sz="1800" b="1" dirty="0">
                <a:solidFill>
                  <a:schemeClr val="accent5">
                    <a:lumMod val="50000"/>
                  </a:schemeClr>
                </a:solidFill>
              </a:rPr>
              <a:t>					- United Educators</a:t>
            </a:r>
          </a:p>
        </p:txBody>
      </p:sp>
      <p:pic>
        <p:nvPicPr>
          <p:cNvPr id="4" name="Picture 3">
            <a:extLst>
              <a:ext uri="{FF2B5EF4-FFF2-40B4-BE49-F238E27FC236}">
                <a16:creationId xmlns:a16="http://schemas.microsoft.com/office/drawing/2014/main" id="{E2127032-9317-3C35-596E-9D8A2DC98F2D}"/>
              </a:ext>
            </a:extLst>
          </p:cNvPr>
          <p:cNvPicPr>
            <a:picLocks noChangeAspect="1"/>
          </p:cNvPicPr>
          <p:nvPr/>
        </p:nvPicPr>
        <p:blipFill>
          <a:blip r:embed="rId2"/>
          <a:stretch>
            <a:fillRect/>
          </a:stretch>
        </p:blipFill>
        <p:spPr>
          <a:xfrm>
            <a:off x="7343893" y="490951"/>
            <a:ext cx="4577671" cy="2563495"/>
          </a:xfrm>
          <a:prstGeom prst="rect">
            <a:avLst/>
          </a:prstGeom>
          <a:ln w="76200">
            <a:solidFill>
              <a:srgbClr val="00C8DC"/>
            </a:solidFill>
          </a:ln>
        </p:spPr>
      </p:pic>
      <p:pic>
        <p:nvPicPr>
          <p:cNvPr id="12" name="Graphic 11" descr="Chevron arrows with solid fill">
            <a:extLst>
              <a:ext uri="{FF2B5EF4-FFF2-40B4-BE49-F238E27FC236}">
                <a16:creationId xmlns:a16="http://schemas.microsoft.com/office/drawing/2014/main" id="{60185411-0AC3-F7C6-755A-61D562ADB3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4360" y="2011129"/>
            <a:ext cx="914400" cy="914400"/>
          </a:xfrm>
          <a:prstGeom prst="rect">
            <a:avLst/>
          </a:prstGeom>
        </p:spPr>
      </p:pic>
      <p:pic>
        <p:nvPicPr>
          <p:cNvPr id="13" name="Graphic 12" descr="Chevron arrows with solid fill">
            <a:extLst>
              <a:ext uri="{FF2B5EF4-FFF2-40B4-BE49-F238E27FC236}">
                <a16:creationId xmlns:a16="http://schemas.microsoft.com/office/drawing/2014/main" id="{EEB7B43B-EA16-9406-399D-58426E2771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1244" y="2011129"/>
            <a:ext cx="914400" cy="914400"/>
          </a:xfrm>
          <a:prstGeom prst="rect">
            <a:avLst/>
          </a:prstGeom>
        </p:spPr>
      </p:pic>
      <p:pic>
        <p:nvPicPr>
          <p:cNvPr id="6" name="Picture 5">
            <a:extLst>
              <a:ext uri="{FF2B5EF4-FFF2-40B4-BE49-F238E27FC236}">
                <a16:creationId xmlns:a16="http://schemas.microsoft.com/office/drawing/2014/main" id="{74A7B2CB-5890-6564-B766-46A67A58E49A}"/>
              </a:ext>
            </a:extLst>
          </p:cNvPr>
          <p:cNvPicPr>
            <a:picLocks noChangeAspect="1"/>
          </p:cNvPicPr>
          <p:nvPr/>
        </p:nvPicPr>
        <p:blipFill>
          <a:blip r:embed="rId5"/>
          <a:stretch>
            <a:fillRect/>
          </a:stretch>
        </p:blipFill>
        <p:spPr>
          <a:xfrm>
            <a:off x="746374" y="471558"/>
            <a:ext cx="3368379" cy="2453971"/>
          </a:xfrm>
          <a:prstGeom prst="rect">
            <a:avLst/>
          </a:prstGeom>
          <a:ln w="76200">
            <a:solidFill>
              <a:schemeClr val="accent5">
                <a:lumMod val="60000"/>
                <a:lumOff val="40000"/>
              </a:schemeClr>
            </a:solidFill>
          </a:ln>
        </p:spPr>
      </p:pic>
      <p:sp>
        <p:nvSpPr>
          <p:cNvPr id="2" name="TextBox 1">
            <a:extLst>
              <a:ext uri="{FF2B5EF4-FFF2-40B4-BE49-F238E27FC236}">
                <a16:creationId xmlns:a16="http://schemas.microsoft.com/office/drawing/2014/main" id="{B810E632-76FB-704C-A501-A24AC36C0E56}"/>
              </a:ext>
            </a:extLst>
          </p:cNvPr>
          <p:cNvSpPr txBox="1"/>
          <p:nvPr/>
        </p:nvSpPr>
        <p:spPr>
          <a:xfrm>
            <a:off x="4327388" y="736229"/>
            <a:ext cx="4244890" cy="1200329"/>
          </a:xfrm>
          <a:prstGeom prst="rect">
            <a:avLst/>
          </a:prstGeom>
          <a:solidFill>
            <a:schemeClr val="accent5">
              <a:lumMod val="40000"/>
              <a:lumOff val="60000"/>
            </a:schemeClr>
          </a:solidFill>
          <a:ln w="38100">
            <a:solidFill>
              <a:schemeClr val="accent6">
                <a:lumMod val="75000"/>
              </a:schemeClr>
            </a:solidFill>
          </a:ln>
        </p:spPr>
        <p:txBody>
          <a:bodyPr wrap="square" rtlCol="0">
            <a:spAutoFit/>
          </a:bodyPr>
          <a:lstStyle/>
          <a:p>
            <a:r>
              <a:rPr kumimoji="0" lang="en-US" altLang="en-US" i="1" u="none" strike="noStrike" cap="none" normalizeH="0" baseline="0" dirty="0">
                <a:ln>
                  <a:noFill/>
                </a:ln>
                <a:effectLst/>
                <a:latin typeface="+mn-lt"/>
                <a:ea typeface="Times New Roman" panose="02020603050405020304" pitchFamily="18" charset="0"/>
                <a:cs typeface="Arial Narrow" panose="020B0604020202020204" pitchFamily="34" charset="0"/>
              </a:rPr>
              <a:t>The University encourages all members of its community to participate in the process of </a:t>
            </a:r>
            <a:r>
              <a:rPr kumimoji="0" lang="en-US" altLang="en-US" i="1" u="sng" strike="noStrike" cap="none" normalizeH="0" baseline="0" dirty="0">
                <a:ln>
                  <a:noFill/>
                </a:ln>
                <a:effectLst/>
                <a:latin typeface="+mn-lt"/>
                <a:ea typeface="Times New Roman" panose="02020603050405020304" pitchFamily="18" charset="0"/>
                <a:cs typeface="Arial Narrow" panose="020B0604020202020204" pitchFamily="34" charset="0"/>
              </a:rPr>
              <a:t>creating a safe, welcoming and respectful environment on campus.</a:t>
            </a:r>
          </a:p>
        </p:txBody>
      </p:sp>
    </p:spTree>
    <p:extLst>
      <p:ext uri="{BB962C8B-B14F-4D97-AF65-F5344CB8AC3E}">
        <p14:creationId xmlns:p14="http://schemas.microsoft.com/office/powerpoint/2010/main" val="545028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902118" y="5436953"/>
            <a:ext cx="3091607" cy="1196418"/>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endParaRPr lang="en-US" sz="2500" i="1" dirty="0">
              <a:latin typeface="+mj-lt"/>
              <a:ea typeface="+mj-ea"/>
              <a:cs typeface="+mj-cs"/>
            </a:endParaRPr>
          </a:p>
          <a:p>
            <a:pPr algn="ctr">
              <a:lnSpc>
                <a:spcPct val="90000"/>
              </a:lnSpc>
              <a:spcBef>
                <a:spcPct val="0"/>
              </a:spcBef>
              <a:spcAft>
                <a:spcPts val="600"/>
              </a:spcAft>
            </a:pPr>
            <a:r>
              <a:rPr lang="en-US" sz="2500" b="1" i="1" dirty="0">
                <a:latin typeface="+mj-lt"/>
                <a:ea typeface="+mj-ea"/>
                <a:cs typeface="+mj-cs"/>
              </a:rPr>
              <a:t>Find these at </a:t>
            </a:r>
            <a:r>
              <a:rPr lang="en-US" sz="2500" b="1" i="1" dirty="0">
                <a:latin typeface="+mj-lt"/>
                <a:ea typeface="+mj-ea"/>
                <a:cs typeface="+mj-cs"/>
                <a:hlinkClick r:id="rId2"/>
              </a:rPr>
              <a:t>www.mvnu.edu/titleix</a:t>
            </a:r>
            <a:endParaRPr lang="en-US" sz="2500" b="1" i="1" dirty="0">
              <a:latin typeface="+mj-lt"/>
              <a:ea typeface="+mj-ea"/>
              <a:cs typeface="+mj-cs"/>
            </a:endParaRPr>
          </a:p>
          <a:p>
            <a:pPr>
              <a:lnSpc>
                <a:spcPct val="90000"/>
              </a:lnSpc>
              <a:spcBef>
                <a:spcPct val="0"/>
              </a:spcBef>
              <a:spcAft>
                <a:spcPts val="600"/>
              </a:spcAft>
            </a:pPr>
            <a:endParaRPr lang="en-US" sz="2500" dirty="0">
              <a:latin typeface="+mj-lt"/>
              <a:ea typeface="+mj-ea"/>
              <a:cs typeface="+mj-cs"/>
            </a:endParaRPr>
          </a:p>
        </p:txBody>
      </p:sp>
      <p:pic>
        <p:nvPicPr>
          <p:cNvPr id="20" name="Picture 19">
            <a:extLst>
              <a:ext uri="{FF2B5EF4-FFF2-40B4-BE49-F238E27FC236}">
                <a16:creationId xmlns:a16="http://schemas.microsoft.com/office/drawing/2014/main" id="{A6A439B5-30BE-8594-5482-2482BC835E3B}"/>
              </a:ext>
            </a:extLst>
          </p:cNvPr>
          <p:cNvPicPr>
            <a:picLocks noChangeAspect="1"/>
          </p:cNvPicPr>
          <p:nvPr/>
        </p:nvPicPr>
        <p:blipFill rotWithShape="1">
          <a:blip r:embed="rId3"/>
          <a:srcRect l="6307" r="20876" b="-1"/>
          <a:stretch/>
        </p:blipFill>
        <p:spPr>
          <a:xfrm>
            <a:off x="-1" y="0"/>
            <a:ext cx="8684752" cy="6858000"/>
          </a:xfrm>
          <a:prstGeom prst="rect">
            <a:avLst/>
          </a:prstGeom>
        </p:spPr>
      </p:pic>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8752768" y="224629"/>
            <a:ext cx="3390308" cy="5204380"/>
          </a:xfrm>
        </p:spPr>
        <p:txBody>
          <a:bodyPr vert="horz" lIns="91440" tIns="45720" rIns="91440" bIns="45720" rtlCol="0">
            <a:normAutofit fontScale="92500" lnSpcReduction="20000"/>
          </a:bodyPr>
          <a:lstStyle/>
          <a:p>
            <a:pPr marL="0" indent="0" algn="ctr">
              <a:buNone/>
            </a:pPr>
            <a:r>
              <a:rPr lang="en-US" sz="3600" b="1" dirty="0"/>
              <a:t>Civil Rights Policies</a:t>
            </a:r>
          </a:p>
          <a:p>
            <a:pPr marL="0" indent="0">
              <a:buNone/>
            </a:pPr>
            <a:endParaRPr lang="en-US" sz="2000" b="1" dirty="0"/>
          </a:p>
          <a:p>
            <a:r>
              <a:rPr lang="en-US" sz="3200" i="1" dirty="0"/>
              <a:t>Discrimination, Harassment, Sexual Misconduct</a:t>
            </a:r>
          </a:p>
          <a:p>
            <a:pPr marL="0" indent="0">
              <a:buNone/>
            </a:pPr>
            <a:endParaRPr lang="en-US" sz="900" i="1" dirty="0"/>
          </a:p>
          <a:p>
            <a:r>
              <a:rPr lang="en-US" sz="3200" i="1" dirty="0"/>
              <a:t>Pregnancy Accommodations and Related Conditions</a:t>
            </a:r>
          </a:p>
          <a:p>
            <a:pPr marL="0" indent="0">
              <a:buNone/>
            </a:pPr>
            <a:endParaRPr lang="en-US" sz="900" i="1" dirty="0"/>
          </a:p>
          <a:p>
            <a:r>
              <a:rPr lang="en-US" sz="3200" i="1" dirty="0"/>
              <a:t>Resolving Complaints under ADA/Section 504 </a:t>
            </a:r>
          </a:p>
        </p:txBody>
      </p:sp>
    </p:spTree>
    <p:extLst>
      <p:ext uri="{BB962C8B-B14F-4D97-AF65-F5344CB8AC3E}">
        <p14:creationId xmlns:p14="http://schemas.microsoft.com/office/powerpoint/2010/main" val="3439359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902118" y="5436953"/>
            <a:ext cx="3091607" cy="119641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500" dirty="0">
              <a:latin typeface="+mj-lt"/>
              <a:ea typeface="+mj-ea"/>
              <a:cs typeface="+mj-cs"/>
            </a:endParaRPr>
          </a:p>
        </p:txBody>
      </p:sp>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7234177" y="-1"/>
            <a:ext cx="4942739" cy="4683841"/>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ormAutofit fontScale="40000" lnSpcReduction="20000"/>
          </a:bodyPr>
          <a:lstStyle/>
          <a:p>
            <a:pPr marL="0" indent="0" algn="ctr">
              <a:buNone/>
            </a:pPr>
            <a:endParaRPr lang="en-US" sz="4500" b="1" dirty="0">
              <a:latin typeface="Berlin Sans FB" panose="020E0602020502020306" pitchFamily="34" charset="77"/>
            </a:endParaRPr>
          </a:p>
          <a:p>
            <a:pPr marL="0" indent="0" algn="ctr">
              <a:buNone/>
            </a:pPr>
            <a:r>
              <a:rPr lang="en-US" sz="6000" b="1" dirty="0">
                <a:solidFill>
                  <a:schemeClr val="accent4">
                    <a:lumMod val="75000"/>
                  </a:schemeClr>
                </a:solidFill>
                <a:latin typeface="Berlin Sans FB" panose="020E0602020502020306" pitchFamily="34" charset="77"/>
              </a:rPr>
              <a:t>Title VI</a:t>
            </a:r>
          </a:p>
          <a:p>
            <a:pPr marL="0" indent="0" algn="ctr">
              <a:buNone/>
            </a:pPr>
            <a:r>
              <a:rPr lang="en-US" sz="6000" b="1" dirty="0">
                <a:solidFill>
                  <a:schemeClr val="accent4">
                    <a:lumMod val="75000"/>
                  </a:schemeClr>
                </a:solidFill>
                <a:latin typeface="Berlin Sans FB" panose="020E0602020502020306" pitchFamily="34" charset="77"/>
              </a:rPr>
              <a:t>Title VII</a:t>
            </a:r>
          </a:p>
          <a:p>
            <a:pPr marL="0" indent="0" algn="ctr">
              <a:buNone/>
            </a:pPr>
            <a:r>
              <a:rPr lang="en-US" sz="6000" b="1" dirty="0">
                <a:solidFill>
                  <a:schemeClr val="accent4">
                    <a:lumMod val="75000"/>
                  </a:schemeClr>
                </a:solidFill>
                <a:latin typeface="Berlin Sans FB" panose="020E0602020502020306" pitchFamily="34" charset="77"/>
              </a:rPr>
              <a:t>Title IX</a:t>
            </a:r>
          </a:p>
          <a:p>
            <a:pPr marL="0" indent="0" algn="ctr">
              <a:buNone/>
            </a:pPr>
            <a:r>
              <a:rPr lang="en-US" sz="6000" b="1" dirty="0">
                <a:solidFill>
                  <a:schemeClr val="accent4">
                    <a:lumMod val="75000"/>
                  </a:schemeClr>
                </a:solidFill>
                <a:latin typeface="Berlin Sans FB" panose="020E0602020502020306" pitchFamily="34" charset="77"/>
              </a:rPr>
              <a:t>ADA/504</a:t>
            </a:r>
          </a:p>
          <a:p>
            <a:pPr marL="0" indent="0" algn="ctr">
              <a:buNone/>
            </a:pPr>
            <a:endParaRPr lang="en-US" sz="6000" b="1" dirty="0">
              <a:solidFill>
                <a:schemeClr val="accent4">
                  <a:lumMod val="75000"/>
                </a:schemeClr>
              </a:solidFill>
              <a:latin typeface="Berlin Sans FB" panose="020E0602020502020306" pitchFamily="34" charset="77"/>
            </a:endParaRPr>
          </a:p>
          <a:p>
            <a:pPr marL="0" indent="0" algn="ctr">
              <a:buNone/>
            </a:pPr>
            <a:r>
              <a:rPr lang="en-US" sz="6000" b="1" dirty="0">
                <a:solidFill>
                  <a:schemeClr val="accent4">
                    <a:lumMod val="75000"/>
                  </a:schemeClr>
                </a:solidFill>
                <a:latin typeface="Berlin Sans FB" panose="020E0602020502020306" pitchFamily="34" charset="77"/>
              </a:rPr>
              <a:t>Applies to all</a:t>
            </a:r>
          </a:p>
          <a:p>
            <a:pPr marL="0" indent="0" algn="ctr">
              <a:buNone/>
            </a:pPr>
            <a:r>
              <a:rPr lang="en-US" sz="6000" b="1" dirty="0">
                <a:solidFill>
                  <a:schemeClr val="accent4">
                    <a:lumMod val="75000"/>
                  </a:schemeClr>
                </a:solidFill>
                <a:latin typeface="Berlin Sans FB" panose="020E0602020502020306" pitchFamily="34" charset="77"/>
              </a:rPr>
              <a:t> students &amp; employees</a:t>
            </a:r>
            <a:endParaRPr lang="en-US" sz="6000" b="1" dirty="0">
              <a:solidFill>
                <a:schemeClr val="accent4">
                  <a:lumMod val="75000"/>
                </a:schemeClr>
              </a:solidFill>
              <a:highlight>
                <a:srgbClr val="FFFF00"/>
              </a:highlight>
            </a:endParaRPr>
          </a:p>
          <a:p>
            <a:pPr marL="0" indent="0">
              <a:buNone/>
            </a:pPr>
            <a:endParaRPr lang="en-US" sz="900" dirty="0"/>
          </a:p>
          <a:p>
            <a:pPr marL="0" indent="0" algn="ctr">
              <a:buNone/>
            </a:pPr>
            <a:r>
              <a:rPr lang="en-US" sz="4500" i="1" dirty="0">
                <a:solidFill>
                  <a:schemeClr val="bg1"/>
                </a:solidFill>
              </a:rPr>
              <a:t>The Civil Rights Office is a policy driven entity and is designed to ensure that all its community members are free from discrimination and harassment as required by law and the University policies.  The Policy prohibits specific forms of behavior, which the Policy collectively refers to as “Prohibited Conduct.”</a:t>
            </a:r>
            <a:endParaRPr lang="en-US" sz="4500" b="1" dirty="0">
              <a:solidFill>
                <a:schemeClr val="bg1"/>
              </a:solidFill>
            </a:endParaRPr>
          </a:p>
        </p:txBody>
      </p:sp>
      <p:pic>
        <p:nvPicPr>
          <p:cNvPr id="4" name="Picture 3" descr="A hand holding a question mark&#10;&#10;Description automatically generated">
            <a:extLst>
              <a:ext uri="{FF2B5EF4-FFF2-40B4-BE49-F238E27FC236}">
                <a16:creationId xmlns:a16="http://schemas.microsoft.com/office/drawing/2014/main" id="{A42C0819-20FD-A707-4BB2-3C7CC1C86546}"/>
              </a:ext>
            </a:extLst>
          </p:cNvPr>
          <p:cNvPicPr>
            <a:picLocks noChangeAspect="1"/>
          </p:cNvPicPr>
          <p:nvPr/>
        </p:nvPicPr>
        <p:blipFill>
          <a:blip r:embed="rId2"/>
          <a:stretch>
            <a:fillRect/>
          </a:stretch>
        </p:blipFill>
        <p:spPr>
          <a:xfrm>
            <a:off x="15084" y="0"/>
            <a:ext cx="7219093" cy="4109670"/>
          </a:xfrm>
          <a:prstGeom prst="rect">
            <a:avLst/>
          </a:prstGeom>
        </p:spPr>
      </p:pic>
      <p:pic>
        <p:nvPicPr>
          <p:cNvPr id="8" name="Picture 7" descr="A close-up of a sign&#10;&#10;Description automatically generated">
            <a:extLst>
              <a:ext uri="{FF2B5EF4-FFF2-40B4-BE49-F238E27FC236}">
                <a16:creationId xmlns:a16="http://schemas.microsoft.com/office/drawing/2014/main" id="{4C2CD949-A685-B11B-55CE-F3F954F55B25}"/>
              </a:ext>
            </a:extLst>
          </p:cNvPr>
          <p:cNvPicPr>
            <a:picLocks noChangeAspect="1"/>
          </p:cNvPicPr>
          <p:nvPr/>
        </p:nvPicPr>
        <p:blipFill>
          <a:blip r:embed="rId3"/>
          <a:stretch>
            <a:fillRect/>
          </a:stretch>
        </p:blipFill>
        <p:spPr>
          <a:xfrm>
            <a:off x="7234177" y="4683843"/>
            <a:ext cx="4942739" cy="2377440"/>
          </a:xfrm>
          <a:prstGeom prst="rect">
            <a:avLst/>
          </a:prstGeom>
        </p:spPr>
      </p:pic>
      <p:pic>
        <p:nvPicPr>
          <p:cNvPr id="10" name="Picture 9" descr="A hand pointing at something&#10;&#10;Description automatically generated">
            <a:extLst>
              <a:ext uri="{FF2B5EF4-FFF2-40B4-BE49-F238E27FC236}">
                <a16:creationId xmlns:a16="http://schemas.microsoft.com/office/drawing/2014/main" id="{10F81FAD-1AFB-151C-A7C7-8D6306BD0894}"/>
              </a:ext>
            </a:extLst>
          </p:cNvPr>
          <p:cNvPicPr>
            <a:picLocks noChangeAspect="1"/>
          </p:cNvPicPr>
          <p:nvPr/>
        </p:nvPicPr>
        <p:blipFill>
          <a:blip r:embed="rId4"/>
          <a:stretch>
            <a:fillRect/>
          </a:stretch>
        </p:blipFill>
        <p:spPr>
          <a:xfrm>
            <a:off x="0" y="4109669"/>
            <a:ext cx="7234177" cy="2951613"/>
          </a:xfrm>
          <a:prstGeom prst="rect">
            <a:avLst/>
          </a:prstGeom>
        </p:spPr>
      </p:pic>
    </p:spTree>
    <p:extLst>
      <p:ext uri="{BB962C8B-B14F-4D97-AF65-F5344CB8AC3E}">
        <p14:creationId xmlns:p14="http://schemas.microsoft.com/office/powerpoint/2010/main" val="136436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highlight>
                  <a:srgbClr val="FFFF00"/>
                </a:highlight>
                <a:latin typeface="Arial Narrow" panose="020B0604020202020204" pitchFamily="34" charset="0"/>
                <a:cs typeface="Arial Narrow" panose="020B0604020202020204" pitchFamily="34" charset="0"/>
              </a:rPr>
              <a:t>Discriminatory harassment can take many forms</a:t>
            </a:r>
            <a:r>
              <a:rPr lang="en-US" sz="2400" b="1" i="1" dirty="0">
                <a:latin typeface="Arial Narrow" panose="020B0604020202020204" pitchFamily="34" charset="0"/>
                <a:cs typeface="Arial Narrow" panose="020B0604020202020204" pitchFamily="34" charset="0"/>
              </a:rPr>
              <a:t>.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6514071" y="2837941"/>
            <a:ext cx="5115697" cy="3785652"/>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intended to insult or stigmatize an individual or an identifiable group?</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200" b="1" i="1" dirty="0">
              <a:solidFill>
                <a:srgbClr val="002060"/>
              </a:solidFill>
              <a:effectLst/>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5C48521A-4E84-6681-F238-64497D16F830}"/>
              </a:ext>
            </a:extLst>
          </p:cNvPr>
          <p:cNvSpPr txBox="1"/>
          <p:nvPr/>
        </p:nvSpPr>
        <p:spPr>
          <a:xfrm>
            <a:off x="210419" y="2837941"/>
            <a:ext cx="5885581" cy="3785652"/>
          </a:xfrm>
          <a:prstGeom prst="rect">
            <a:avLst/>
          </a:prstGeom>
          <a:solidFill>
            <a:schemeClr val="accent5">
              <a:lumMod val="75000"/>
            </a:schemeClr>
          </a:solidFill>
          <a:ln>
            <a:solidFill>
              <a:schemeClr val="tx1"/>
            </a:solidFill>
          </a:ln>
        </p:spPr>
        <p:txBody>
          <a:bodyPr wrap="square" rtlCol="0">
            <a:spAutoFit/>
          </a:bodyPr>
          <a:lstStyle/>
          <a:p>
            <a:r>
              <a:rPr lang="en-US" sz="2400" i="1" dirty="0">
                <a:solidFill>
                  <a:schemeClr val="bg1"/>
                </a:solidFill>
                <a:latin typeface="Arial Narrow" panose="020B0604020202020204" pitchFamily="34" charset="0"/>
                <a:cs typeface="Arial Narrow" panose="020B0604020202020204" pitchFamily="34" charset="0"/>
              </a:rPr>
              <a:t>Harassment may also be constituted by </a:t>
            </a:r>
            <a:r>
              <a:rPr lang="en-US" sz="2400" b="1" i="1" dirty="0">
                <a:solidFill>
                  <a:srgbClr val="FFFF00"/>
                </a:solidFill>
                <a:latin typeface="Arial Narrow" panose="020B0604020202020204" pitchFamily="34" charset="0"/>
                <a:cs typeface="Arial Narrow" panose="020B0604020202020204" pitchFamily="34" charset="0"/>
              </a:rPr>
              <a:t>nonverbal acts</a:t>
            </a:r>
            <a:r>
              <a:rPr lang="en-US" sz="2400" i="1" dirty="0">
                <a:solidFill>
                  <a:schemeClr val="bg1"/>
                </a:solidFill>
                <a:latin typeface="Arial Narrow" panose="020B0604020202020204" pitchFamily="34" charset="0"/>
                <a:cs typeface="Arial Narrow" panose="020B0604020202020204" pitchFamily="34" charset="0"/>
              </a:rPr>
              <a:t> that would also be punishable as, for example, vandalism, physical assault, or destruction of property. Other examples of harassment include </a:t>
            </a:r>
            <a:r>
              <a:rPr lang="en-US" sz="2400" b="1" i="1" dirty="0">
                <a:solidFill>
                  <a:srgbClr val="FFFF00"/>
                </a:solidFill>
                <a:latin typeface="Arial Narrow" panose="020B0604020202020204" pitchFamily="34" charset="0"/>
                <a:cs typeface="Arial Narrow" panose="020B0604020202020204" pitchFamily="34" charset="0"/>
              </a:rPr>
              <a:t>epithets or "jokes" </a:t>
            </a:r>
            <a:r>
              <a:rPr lang="en-US" sz="2400" i="1" dirty="0">
                <a:solidFill>
                  <a:schemeClr val="bg1"/>
                </a:solidFill>
                <a:latin typeface="Arial Narrow" panose="020B0604020202020204" pitchFamily="34" charset="0"/>
                <a:cs typeface="Arial Narrow" panose="020B0604020202020204" pitchFamily="34" charset="0"/>
              </a:rPr>
              <a:t>referring to an individual's group-based attributes; placement of offensive </a:t>
            </a:r>
            <a:r>
              <a:rPr lang="en-US" sz="2400" b="1" i="1" dirty="0">
                <a:solidFill>
                  <a:srgbClr val="FFFF00"/>
                </a:solidFill>
                <a:latin typeface="Arial Narrow" panose="020B0604020202020204" pitchFamily="34" charset="0"/>
                <a:cs typeface="Arial Narrow" panose="020B0604020202020204" pitchFamily="34" charset="0"/>
              </a:rPr>
              <a:t>written or visual material </a:t>
            </a:r>
            <a:r>
              <a:rPr lang="en-US" sz="2400" i="1" dirty="0">
                <a:solidFill>
                  <a:schemeClr val="bg1"/>
                </a:solidFill>
                <a:latin typeface="Arial Narrow" panose="020B0604020202020204" pitchFamily="34" charset="0"/>
                <a:cs typeface="Arial Narrow" panose="020B0604020202020204" pitchFamily="34" charset="0"/>
              </a:rPr>
              <a:t>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7410" y="357679"/>
            <a:ext cx="141446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593" y="2409568"/>
            <a:ext cx="1223349" cy="1223349"/>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4258227" y="2243558"/>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4636625" cy="3005254"/>
          </a:xfrm>
          <a:solidFill>
            <a:schemeClr val="accent5">
              <a:lumMod val="40000"/>
              <a:lumOff val="60000"/>
            </a:schemeClr>
          </a:solidFill>
          <a:ln w="57150">
            <a:solidFill>
              <a:schemeClr val="accent6">
                <a:lumMod val="50000"/>
              </a:schemeClr>
            </a:solidFill>
          </a:ln>
        </p:spPr>
        <p:txBody>
          <a:bodyPr>
            <a:normAutofit fontScale="70000" lnSpcReduction="20000"/>
          </a:bodyPr>
          <a:lstStyle/>
          <a:p>
            <a:pPr marL="0" indent="0">
              <a:buNone/>
            </a:pPr>
            <a:endParaRPr lang="en-US" sz="1900" b="1" dirty="0"/>
          </a:p>
          <a:p>
            <a:pPr marL="0" indent="0">
              <a:buNone/>
            </a:pPr>
            <a:r>
              <a:rPr lang="en-US" sz="4000" b="1" i="1" dirty="0"/>
              <a:t>Title IX – Sexual Harassment</a:t>
            </a:r>
          </a:p>
          <a:p>
            <a:pPr marL="0" indent="0">
              <a:buNone/>
            </a:pPr>
            <a:endParaRPr lang="en-US" sz="1700" dirty="0"/>
          </a:p>
          <a:p>
            <a:pPr lvl="2"/>
            <a:r>
              <a:rPr lang="en-US" sz="3100" i="1" dirty="0"/>
              <a:t>Quid Pro Quo</a:t>
            </a:r>
          </a:p>
          <a:p>
            <a:pPr lvl="2"/>
            <a:r>
              <a:rPr lang="en-US" sz="3100" i="1" dirty="0"/>
              <a:t>Unwelcome Conduct</a:t>
            </a:r>
          </a:p>
          <a:p>
            <a:pPr lvl="2"/>
            <a:r>
              <a:rPr lang="en-US" sz="3100" i="1" dirty="0"/>
              <a:t>Sexual Assault</a:t>
            </a:r>
          </a:p>
          <a:p>
            <a:pPr lvl="2"/>
            <a:r>
              <a:rPr lang="en-US" sz="3100" i="1" dirty="0"/>
              <a:t>Dating Violence</a:t>
            </a:r>
          </a:p>
          <a:p>
            <a:pPr lvl="2"/>
            <a:r>
              <a:rPr lang="en-US" sz="3100" i="1" dirty="0"/>
              <a:t>Domestic Violence</a:t>
            </a:r>
          </a:p>
          <a:p>
            <a:pPr lvl="2"/>
            <a:r>
              <a:rPr lang="en-US" sz="3100" i="1" dirty="0"/>
              <a:t>Stalking </a:t>
            </a:r>
          </a:p>
          <a:p>
            <a:pPr marL="914400" lvl="2" indent="0">
              <a:buNone/>
            </a:pPr>
            <a:endParaRPr lang="en-US" sz="1700" dirty="0"/>
          </a:p>
          <a:p>
            <a:endParaRPr lang="en-US" dirty="0"/>
          </a:p>
        </p:txBody>
      </p:sp>
      <p:sp>
        <p:nvSpPr>
          <p:cNvPr id="5" name="TextBox 4">
            <a:extLst>
              <a:ext uri="{FF2B5EF4-FFF2-40B4-BE49-F238E27FC236}">
                <a16:creationId xmlns:a16="http://schemas.microsoft.com/office/drawing/2014/main" id="{2E64435B-FAAD-2B42-29BA-6F60583CD1DC}"/>
              </a:ext>
            </a:extLst>
          </p:cNvPr>
          <p:cNvSpPr txBox="1"/>
          <p:nvPr/>
        </p:nvSpPr>
        <p:spPr>
          <a:xfrm>
            <a:off x="838200" y="3184535"/>
            <a:ext cx="4636625" cy="3477875"/>
          </a:xfrm>
          <a:prstGeom prst="rect">
            <a:avLst/>
          </a:prstGeom>
          <a:solidFill>
            <a:srgbClr val="002060"/>
          </a:solidFill>
          <a:ln w="57150">
            <a:solidFill>
              <a:schemeClr val="accent6">
                <a:lumMod val="50000"/>
              </a:schemeClr>
            </a:solidFill>
          </a:ln>
        </p:spPr>
        <p:txBody>
          <a:bodyPr wrap="square" rtlCol="0">
            <a:spAutoFit/>
          </a:bodyPr>
          <a:lstStyle/>
          <a:p>
            <a:r>
              <a:rPr lang="en-US" sz="2000"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sz="2000" b="1" i="1" u="sng" dirty="0">
                <a:solidFill>
                  <a:srgbClr val="FFFF00"/>
                </a:solidFill>
                <a:latin typeface="Arial Narrow" panose="020B0604020202020204" pitchFamily="34" charset="0"/>
                <a:cs typeface="Arial Narrow" panose="020B0604020202020204" pitchFamily="34" charset="0"/>
              </a:rPr>
              <a:t>threshold requirements</a:t>
            </a:r>
            <a:r>
              <a:rPr lang="en-US" sz="2000" i="1" dirty="0">
                <a:solidFill>
                  <a:srgbClr val="FFFF00"/>
                </a:solidFill>
                <a:latin typeface="Arial Narrow" panose="020B0604020202020204" pitchFamily="34" charset="0"/>
                <a:cs typeface="Arial Narrow" panose="020B0604020202020204" pitchFamily="34" charset="0"/>
              </a:rPr>
              <a:t>:</a:t>
            </a:r>
          </a:p>
          <a:p>
            <a:endParaRPr lang="en-US" sz="20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sz="2000" i="1" dirty="0">
                <a:solidFill>
                  <a:schemeClr val="bg1"/>
                </a:solidFill>
                <a:latin typeface="Arial Narrow" panose="020B0604020202020204" pitchFamily="34" charset="0"/>
                <a:cs typeface="Arial Narrow" panose="020B0604020202020204" pitchFamily="34" charset="0"/>
              </a:rPr>
              <a:t>In US</a:t>
            </a:r>
          </a:p>
          <a:p>
            <a:pPr marL="742950" lvl="1" indent="-285750">
              <a:buFont typeface="Wingdings" pitchFamily="2" charset="2"/>
              <a:buChar char="v"/>
            </a:pPr>
            <a:r>
              <a:rPr lang="en-US" sz="2000" i="1" dirty="0">
                <a:solidFill>
                  <a:schemeClr val="bg1"/>
                </a:solidFill>
                <a:latin typeface="Arial Narrow" panose="020B0604020202020204" pitchFamily="34" charset="0"/>
                <a:cs typeface="Arial Narrow" panose="020B0604020202020204" pitchFamily="34" charset="0"/>
              </a:rPr>
              <a:t>Within the University’s education program or activity</a:t>
            </a:r>
          </a:p>
          <a:p>
            <a:pPr marL="742950" lvl="1" indent="-285750">
              <a:buFont typeface="Wingdings" pitchFamily="2" charset="2"/>
              <a:buChar char="v"/>
            </a:pPr>
            <a:r>
              <a:rPr lang="en-US" sz="2000" i="1" dirty="0">
                <a:solidFill>
                  <a:schemeClr val="bg1"/>
                </a:solidFill>
                <a:latin typeface="Arial Narrow" panose="020B0604020202020204" pitchFamily="34" charset="0"/>
                <a:cs typeface="Arial Narrow" panose="020B0604020202020204" pitchFamily="34" charset="0"/>
              </a:rPr>
              <a:t>Complainant must be participating in or attempting to participate in the education program or activity</a:t>
            </a:r>
            <a:endParaRPr lang="en-US" sz="2000" dirty="0">
              <a:solidFill>
                <a:schemeClr val="bg1"/>
              </a:solidFill>
            </a:endParaRPr>
          </a:p>
        </p:txBody>
      </p:sp>
      <p:pic>
        <p:nvPicPr>
          <p:cNvPr id="9" name="Graphic 8" descr="Checkbox Checked with solid fill">
            <a:extLst>
              <a:ext uri="{FF2B5EF4-FFF2-40B4-BE49-F238E27FC236}">
                <a16:creationId xmlns:a16="http://schemas.microsoft.com/office/drawing/2014/main" id="{4FF42340-21FD-2FD0-940A-362456D10D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2799" y="1576387"/>
            <a:ext cx="1852613" cy="1852613"/>
          </a:xfrm>
          <a:prstGeom prst="rect">
            <a:avLst/>
          </a:prstGeom>
        </p:spPr>
      </p:pic>
      <p:sp>
        <p:nvSpPr>
          <p:cNvPr id="2" name="TextBox 1">
            <a:extLst>
              <a:ext uri="{FF2B5EF4-FFF2-40B4-BE49-F238E27FC236}">
                <a16:creationId xmlns:a16="http://schemas.microsoft.com/office/drawing/2014/main" id="{5BF1FC4E-8BEF-A0CD-DBC1-9A4A36C8CECD}"/>
              </a:ext>
            </a:extLst>
          </p:cNvPr>
          <p:cNvSpPr txBox="1"/>
          <p:nvPr/>
        </p:nvSpPr>
        <p:spPr>
          <a:xfrm>
            <a:off x="8176605" y="489734"/>
            <a:ext cx="3706321" cy="5878532"/>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marL="0" indent="0" algn="ctr">
              <a:buNone/>
            </a:pPr>
            <a:r>
              <a:rPr lang="en-US" sz="2500" b="1" dirty="0"/>
              <a:t>Conduct that does not meet these threshold requirements is subject to a Title IX Dismissal but may still be resolved as a </a:t>
            </a:r>
            <a:r>
              <a:rPr lang="en-US" sz="2500" b="1" i="1" u="sng" dirty="0"/>
              <a:t>Non-Title IX Sexual Misconduct</a:t>
            </a:r>
            <a:r>
              <a:rPr lang="en-US" sz="2500" b="1" dirty="0"/>
              <a:t>.</a:t>
            </a:r>
          </a:p>
          <a:p>
            <a:pPr marL="0" indent="0">
              <a:buNone/>
            </a:pPr>
            <a:endParaRPr lang="en-US" sz="2500" b="1" dirty="0"/>
          </a:p>
          <a:p>
            <a:pPr marL="342900" lvl="0" indent="-342900">
              <a:buFont typeface="Arial" panose="020B0604020202020204" pitchFamily="34" charset="0"/>
              <a:buChar char="•"/>
            </a:pPr>
            <a:r>
              <a:rPr lang="en-US" sz="2200" dirty="0"/>
              <a:t>Non-Title IX Sexual Assault</a:t>
            </a:r>
          </a:p>
          <a:p>
            <a:pPr marL="342900" lvl="0" indent="-342900">
              <a:buFont typeface="Arial" panose="020B0604020202020204" pitchFamily="34" charset="0"/>
              <a:buChar char="•"/>
            </a:pPr>
            <a:r>
              <a:rPr lang="en-US" sz="2200" dirty="0"/>
              <a:t>Sexual and Gender-Based Harassment</a:t>
            </a:r>
          </a:p>
          <a:p>
            <a:pPr marL="342900" lvl="0" indent="-342900">
              <a:buFont typeface="Arial" panose="020B0604020202020204" pitchFamily="34" charset="0"/>
              <a:buChar char="•"/>
            </a:pPr>
            <a:r>
              <a:rPr lang="en-US" sz="2200" dirty="0"/>
              <a:t>Sexual Exploitation</a:t>
            </a:r>
          </a:p>
          <a:p>
            <a:pPr marL="342900" lvl="0" indent="-342900">
              <a:buFont typeface="Arial" panose="020B0604020202020204" pitchFamily="34" charset="0"/>
              <a:buChar char="•"/>
            </a:pPr>
            <a:r>
              <a:rPr lang="en-US" sz="2200" dirty="0"/>
              <a:t>Non-Title IX Domestic Violence</a:t>
            </a:r>
          </a:p>
          <a:p>
            <a:pPr marL="342900" lvl="0" indent="-342900">
              <a:buFont typeface="Arial" panose="020B0604020202020204" pitchFamily="34" charset="0"/>
              <a:buChar char="•"/>
            </a:pPr>
            <a:r>
              <a:rPr lang="en-US" sz="2200" dirty="0"/>
              <a:t>Non-Title IX Dating Violence</a:t>
            </a:r>
          </a:p>
          <a:p>
            <a:pPr marL="342900" lvl="0" indent="-342900">
              <a:buFont typeface="Arial" panose="020B0604020202020204" pitchFamily="34" charset="0"/>
              <a:buChar char="•"/>
            </a:pPr>
            <a:r>
              <a:rPr lang="en-US" sz="2200" dirty="0"/>
              <a:t>Non-Title IX Stalking</a:t>
            </a:r>
          </a:p>
        </p:txBody>
      </p:sp>
      <p:pic>
        <p:nvPicPr>
          <p:cNvPr id="8" name="Picture 7" descr="TitleIX_Logo.jpg">
            <a:extLst>
              <a:ext uri="{FF2B5EF4-FFF2-40B4-BE49-F238E27FC236}">
                <a16:creationId xmlns:a16="http://schemas.microsoft.com/office/drawing/2014/main" id="{7BCE7F88-DAF1-D66B-8971-1B884627F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489" y="1126090"/>
            <a:ext cx="2121255" cy="1331271"/>
          </a:xfrm>
          <a:prstGeom prst="rect">
            <a:avLst/>
          </a:prstGeom>
          <a:ln w="57150">
            <a:solidFill>
              <a:schemeClr val="accent6">
                <a:lumMod val="50000"/>
              </a:schemeClr>
            </a:solidFill>
          </a:ln>
        </p:spPr>
      </p:pic>
      <p:pic>
        <p:nvPicPr>
          <p:cNvPr id="10" name="Picture 9" descr="TitleIX_Logo.jpg">
            <a:extLst>
              <a:ext uri="{FF2B5EF4-FFF2-40B4-BE49-F238E27FC236}">
                <a16:creationId xmlns:a16="http://schemas.microsoft.com/office/drawing/2014/main" id="{59BB45EB-05FF-5202-71FB-C0E29F0FC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870" y="4508757"/>
            <a:ext cx="2121257" cy="1331272"/>
          </a:xfrm>
          <a:prstGeom prst="rect">
            <a:avLst/>
          </a:prstGeom>
          <a:ln w="57150">
            <a:solidFill>
              <a:schemeClr val="accent6">
                <a:lumMod val="50000"/>
              </a:schemeClr>
            </a:solidFill>
          </a:ln>
        </p:spPr>
      </p:pic>
      <p:pic>
        <p:nvPicPr>
          <p:cNvPr id="12" name="Graphic 11" descr="Close with solid fill">
            <a:extLst>
              <a:ext uri="{FF2B5EF4-FFF2-40B4-BE49-F238E27FC236}">
                <a16:creationId xmlns:a16="http://schemas.microsoft.com/office/drawing/2014/main" id="{0FB61BB9-06E2-2466-C3AB-9799FFF91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3754" y="4170628"/>
            <a:ext cx="2007531" cy="2007531"/>
          </a:xfrm>
          <a:prstGeom prst="rect">
            <a:avLst/>
          </a:prstGeom>
        </p:spPr>
      </p:pic>
      <p:sp>
        <p:nvSpPr>
          <p:cNvPr id="13" name="TextBox 12">
            <a:extLst>
              <a:ext uri="{FF2B5EF4-FFF2-40B4-BE49-F238E27FC236}">
                <a16:creationId xmlns:a16="http://schemas.microsoft.com/office/drawing/2014/main" id="{8E896F55-C43E-E701-3FC4-EB26221F9E09}"/>
              </a:ext>
            </a:extLst>
          </p:cNvPr>
          <p:cNvSpPr txBox="1"/>
          <p:nvPr/>
        </p:nvSpPr>
        <p:spPr>
          <a:xfrm>
            <a:off x="6340210" y="2921168"/>
            <a:ext cx="785812" cy="1015663"/>
          </a:xfrm>
          <a:prstGeom prst="rect">
            <a:avLst/>
          </a:prstGeom>
          <a:solidFill>
            <a:schemeClr val="accent5">
              <a:lumMod val="40000"/>
              <a:lumOff val="60000"/>
            </a:schemeClr>
          </a:solidFill>
          <a:ln w="38100">
            <a:solidFill>
              <a:schemeClr val="accent6">
                <a:lumMod val="50000"/>
              </a:schemeClr>
            </a:solidFill>
          </a:ln>
        </p:spPr>
        <p:txBody>
          <a:bodyPr wrap="square" rtlCol="0">
            <a:spAutoFit/>
          </a:bodyPr>
          <a:lstStyle/>
          <a:p>
            <a:pPr algn="ctr"/>
            <a:r>
              <a:rPr lang="en-US" sz="6000" dirty="0"/>
              <a:t>v</a:t>
            </a:r>
          </a:p>
        </p:txBody>
      </p:sp>
    </p:spTree>
    <p:extLst>
      <p:ext uri="{BB962C8B-B14F-4D97-AF65-F5344CB8AC3E}">
        <p14:creationId xmlns:p14="http://schemas.microsoft.com/office/powerpoint/2010/main" val="1858148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2180</Words>
  <Application>Microsoft Macintosh PowerPoint</Application>
  <PresentationFormat>Widescreen</PresentationFormat>
  <Paragraphs>182</Paragraphs>
  <Slides>19</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Abadi MT Condensed Extra Bold</vt:lpstr>
      <vt:lpstr>Abadi MT Condensed Light</vt:lpstr>
      <vt:lpstr>Arial</vt:lpstr>
      <vt:lpstr>Arial Black</vt:lpstr>
      <vt:lpstr>Arial Narrow</vt:lpstr>
      <vt:lpstr>Baguet Script</vt:lpstr>
      <vt:lpstr>Berlin Sans FB</vt:lpstr>
      <vt:lpstr>Calibri</vt:lpstr>
      <vt:lpstr>Calibri Light</vt:lpstr>
      <vt:lpstr>DINbekBold</vt:lpstr>
      <vt:lpstr>Franklin Gothic Medium Cond</vt:lpstr>
      <vt:lpstr>Wingdings</vt:lpstr>
      <vt:lpstr>Office Theme</vt:lpstr>
      <vt:lpstr>PowerPoint Presentation</vt:lpstr>
      <vt:lpstr>PowerPoint Presentation</vt:lpstr>
      <vt:lpstr>  Notice of Non-Discrimination   </vt:lpstr>
      <vt:lpstr>PowerPoint Presentation</vt:lpstr>
      <vt:lpstr>PowerPoint Presentation</vt:lpstr>
      <vt:lpstr>PowerPoint Presentation</vt:lpstr>
      <vt:lpstr>PowerPoint Presentation</vt:lpstr>
      <vt:lpstr>What Is Discriminatory Harassment? </vt:lpstr>
      <vt:lpstr>PowerPoint Presentation</vt:lpstr>
      <vt:lpstr>PREGNANCY ACCOMMODATIONS AND RELATED CONDITIONS FOR STUDENTS AND EMPLOYEES       </vt:lpstr>
      <vt:lpstr>PREGNANCY ACCOMMODATIONS AND RELATED CONDITIONS FOR STUDENTS AND EMPLOYEES       </vt:lpstr>
      <vt:lpstr>PowerPoint Presentation</vt:lpstr>
      <vt:lpstr>      Important Things to Know </vt:lpstr>
      <vt:lpstr>Responding to Disclosure</vt:lpstr>
      <vt:lpstr>PowerPoint Presentation</vt:lpstr>
      <vt:lpstr>    ANTI-HAZING POLICY  </vt:lpstr>
      <vt:lpstr>PowerPoint Presentation</vt:lpstr>
      <vt:lpstr>Hazing Penalties</vt:lpstr>
      <vt:lpstr>Scripture supports our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Title IX</dc:creator>
  <cp:lastModifiedBy>Title IX</cp:lastModifiedBy>
  <cp:revision>19</cp:revision>
  <dcterms:created xsi:type="dcterms:W3CDTF">2023-08-08T18:02:45Z</dcterms:created>
  <dcterms:modified xsi:type="dcterms:W3CDTF">2023-08-22T18:23:52Z</dcterms:modified>
</cp:coreProperties>
</file>