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7" r:id="rId5"/>
    <p:sldId id="259" r:id="rId6"/>
    <p:sldId id="261" r:id="rId7"/>
    <p:sldId id="262" r:id="rId8"/>
    <p:sldId id="313" r:id="rId9"/>
    <p:sldId id="299" r:id="rId10"/>
    <p:sldId id="271" r:id="rId11"/>
    <p:sldId id="273" r:id="rId12"/>
    <p:sldId id="280" r:id="rId13"/>
    <p:sldId id="302" r:id="rId14"/>
    <p:sldId id="281" r:id="rId15"/>
    <p:sldId id="267" r:id="rId16"/>
    <p:sldId id="268" r:id="rId17"/>
    <p:sldId id="269" r:id="rId18"/>
    <p:sldId id="270" r:id="rId19"/>
    <p:sldId id="282" r:id="rId20"/>
    <p:sldId id="303" r:id="rId21"/>
    <p:sldId id="266" r:id="rId22"/>
    <p:sldId id="301" r:id="rId23"/>
    <p:sldId id="289" r:id="rId24"/>
    <p:sldId id="304" r:id="rId25"/>
    <p:sldId id="287" r:id="rId26"/>
    <p:sldId id="274" r:id="rId27"/>
    <p:sldId id="306" r:id="rId28"/>
    <p:sldId id="295" r:id="rId29"/>
    <p:sldId id="308" r:id="rId30"/>
    <p:sldId id="305" r:id="rId31"/>
    <p:sldId id="296" r:id="rId32"/>
    <p:sldId id="277" r:id="rId33"/>
    <p:sldId id="283" r:id="rId34"/>
    <p:sldId id="292" r:id="rId35"/>
    <p:sldId id="309" r:id="rId36"/>
    <p:sldId id="310" r:id="rId37"/>
    <p:sldId id="311" r:id="rId38"/>
    <p:sldId id="312" r:id="rId39"/>
    <p:sldId id="27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BE62F-9160-EBD5-0BF1-DDD607400270}" v="2" dt="2021-09-10T19:56:45.741"/>
    <p1510:client id="{D09F5858-D8ED-1CB3-51D1-C85058FA4768}" v="679" dt="2021-08-24T13:36:36.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5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D Sherman" userId="S::kscott@mvnu.edu::9aaef330-186c-4437-92e4-033e3b016108" providerId="AD" clId="Web-{485BE62F-9160-EBD5-0BF1-DDD607400270}"/>
    <pc:docChg chg="delSld">
      <pc:chgData name="Katie D Sherman" userId="S::kscott@mvnu.edu::9aaef330-186c-4437-92e4-033e3b016108" providerId="AD" clId="Web-{485BE62F-9160-EBD5-0BF1-DDD607400270}" dt="2021-09-10T19:56:45.741" v="1"/>
      <pc:docMkLst>
        <pc:docMk/>
      </pc:docMkLst>
      <pc:sldChg chg="del">
        <pc:chgData name="Katie D Sherman" userId="S::kscott@mvnu.edu::9aaef330-186c-4437-92e4-033e3b016108" providerId="AD" clId="Web-{485BE62F-9160-EBD5-0BF1-DDD607400270}" dt="2021-09-10T19:56:45.741" v="1"/>
        <pc:sldMkLst>
          <pc:docMk/>
          <pc:sldMk cId="2804644032" sldId="284"/>
        </pc:sldMkLst>
      </pc:sldChg>
      <pc:sldChg chg="del">
        <pc:chgData name="Katie D Sherman" userId="S::kscott@mvnu.edu::9aaef330-186c-4437-92e4-033e3b016108" providerId="AD" clId="Web-{485BE62F-9160-EBD5-0BF1-DDD607400270}" dt="2021-09-10T19:56:40.835" v="0"/>
        <pc:sldMkLst>
          <pc:docMk/>
          <pc:sldMk cId="4161350471" sldId="298"/>
        </pc:sldMkLst>
      </pc:sldChg>
    </pc:docChg>
  </pc:docChgLst>
  <pc:docChgLst>
    <pc:chgData name="Katie D Sherman" userId="S::kscott@mvnu.edu::9aaef330-186c-4437-92e4-033e3b016108" providerId="AD" clId="Web-{D09F5858-D8ED-1CB3-51D1-C85058FA4768}"/>
    <pc:docChg chg="addSld delSld modSld sldOrd">
      <pc:chgData name="Katie D Sherman" userId="S::kscott@mvnu.edu::9aaef330-186c-4437-92e4-033e3b016108" providerId="AD" clId="Web-{D09F5858-D8ED-1CB3-51D1-C85058FA4768}" dt="2021-08-24T13:36:36.914" v="381"/>
      <pc:docMkLst>
        <pc:docMk/>
      </pc:docMkLst>
      <pc:sldChg chg="modSp">
        <pc:chgData name="Katie D Sherman" userId="S::kscott@mvnu.edu::9aaef330-186c-4437-92e4-033e3b016108" providerId="AD" clId="Web-{D09F5858-D8ED-1CB3-51D1-C85058FA4768}" dt="2021-08-24T13:05:13.771" v="2" actId="20577"/>
        <pc:sldMkLst>
          <pc:docMk/>
          <pc:sldMk cId="1982851480" sldId="257"/>
        </pc:sldMkLst>
        <pc:spChg chg="mod">
          <ac:chgData name="Katie D Sherman" userId="S::kscott@mvnu.edu::9aaef330-186c-4437-92e4-033e3b016108" providerId="AD" clId="Web-{D09F5858-D8ED-1CB3-51D1-C85058FA4768}" dt="2021-08-24T13:05:13.771" v="2" actId="20577"/>
          <ac:spMkLst>
            <pc:docMk/>
            <pc:sldMk cId="1982851480" sldId="257"/>
            <ac:spMk id="3" creationId="{00000000-0000-0000-0000-000000000000}"/>
          </ac:spMkLst>
        </pc:spChg>
      </pc:sldChg>
      <pc:sldChg chg="modSp del">
        <pc:chgData name="Katie D Sherman" userId="S::kscott@mvnu.edu::9aaef330-186c-4437-92e4-033e3b016108" providerId="AD" clId="Web-{D09F5858-D8ED-1CB3-51D1-C85058FA4768}" dt="2021-08-24T13:06:38.865" v="11"/>
        <pc:sldMkLst>
          <pc:docMk/>
          <pc:sldMk cId="1469164248" sldId="258"/>
        </pc:sldMkLst>
        <pc:spChg chg="mod">
          <ac:chgData name="Katie D Sherman" userId="S::kscott@mvnu.edu::9aaef330-186c-4437-92e4-033e3b016108" providerId="AD" clId="Web-{D09F5858-D8ED-1CB3-51D1-C85058FA4768}" dt="2021-08-24T13:05:55.974" v="10" actId="20577"/>
          <ac:spMkLst>
            <pc:docMk/>
            <pc:sldMk cId="1469164248" sldId="258"/>
            <ac:spMk id="3" creationId="{00000000-0000-0000-0000-000000000000}"/>
          </ac:spMkLst>
        </pc:spChg>
      </pc:sldChg>
      <pc:sldChg chg="ord">
        <pc:chgData name="Katie D Sherman" userId="S::kscott@mvnu.edu::9aaef330-186c-4437-92e4-033e3b016108" providerId="AD" clId="Web-{D09F5858-D8ED-1CB3-51D1-C85058FA4768}" dt="2021-08-24T13:07:10.927" v="34"/>
        <pc:sldMkLst>
          <pc:docMk/>
          <pc:sldMk cId="1192159059" sldId="259"/>
        </pc:sldMkLst>
      </pc:sldChg>
      <pc:sldChg chg="ord">
        <pc:chgData name="Katie D Sherman" userId="S::kscott@mvnu.edu::9aaef330-186c-4437-92e4-033e3b016108" providerId="AD" clId="Web-{D09F5858-D8ED-1CB3-51D1-C85058FA4768}" dt="2021-08-24T13:07:23.583" v="35"/>
        <pc:sldMkLst>
          <pc:docMk/>
          <pc:sldMk cId="2565390711" sldId="261"/>
        </pc:sldMkLst>
      </pc:sldChg>
      <pc:sldChg chg="ord">
        <pc:chgData name="Katie D Sherman" userId="S::kscott@mvnu.edu::9aaef330-186c-4437-92e4-033e3b016108" providerId="AD" clId="Web-{D09F5858-D8ED-1CB3-51D1-C85058FA4768}" dt="2021-08-24T13:07:34.177" v="37"/>
        <pc:sldMkLst>
          <pc:docMk/>
          <pc:sldMk cId="475521296" sldId="262"/>
        </pc:sldMkLst>
      </pc:sldChg>
      <pc:sldChg chg="del">
        <pc:chgData name="Katie D Sherman" userId="S::kscott@mvnu.edu::9aaef330-186c-4437-92e4-033e3b016108" providerId="AD" clId="Web-{D09F5858-D8ED-1CB3-51D1-C85058FA4768}" dt="2021-08-24T13:10:26.769" v="75"/>
        <pc:sldMkLst>
          <pc:docMk/>
          <pc:sldMk cId="2019588764" sldId="263"/>
        </pc:sldMkLst>
      </pc:sldChg>
      <pc:sldChg chg="del">
        <pc:chgData name="Katie D Sherman" userId="S::kscott@mvnu.edu::9aaef330-186c-4437-92e4-033e3b016108" providerId="AD" clId="Web-{D09F5858-D8ED-1CB3-51D1-C85058FA4768}" dt="2021-08-24T13:11:11.566" v="78"/>
        <pc:sldMkLst>
          <pc:docMk/>
          <pc:sldMk cId="2710021953" sldId="264"/>
        </pc:sldMkLst>
      </pc:sldChg>
      <pc:sldChg chg="modSp del ord">
        <pc:chgData name="Katie D Sherman" userId="S::kscott@mvnu.edu::9aaef330-186c-4437-92e4-033e3b016108" providerId="AD" clId="Web-{D09F5858-D8ED-1CB3-51D1-C85058FA4768}" dt="2021-08-24T13:30:51.682" v="345"/>
        <pc:sldMkLst>
          <pc:docMk/>
          <pc:sldMk cId="1345717781" sldId="265"/>
        </pc:sldMkLst>
        <pc:spChg chg="mod">
          <ac:chgData name="Katie D Sherman" userId="S::kscott@mvnu.edu::9aaef330-186c-4437-92e4-033e3b016108" providerId="AD" clId="Web-{D09F5858-D8ED-1CB3-51D1-C85058FA4768}" dt="2021-08-24T13:16:04.345" v="117" actId="20577"/>
          <ac:spMkLst>
            <pc:docMk/>
            <pc:sldMk cId="1345717781" sldId="265"/>
            <ac:spMk id="3" creationId="{00000000-0000-0000-0000-000000000000}"/>
          </ac:spMkLst>
        </pc:spChg>
      </pc:sldChg>
      <pc:sldChg chg="ord">
        <pc:chgData name="Katie D Sherman" userId="S::kscott@mvnu.edu::9aaef330-186c-4437-92e4-033e3b016108" providerId="AD" clId="Web-{D09F5858-D8ED-1CB3-51D1-C85058FA4768}" dt="2021-08-24T13:17:39.907" v="123"/>
        <pc:sldMkLst>
          <pc:docMk/>
          <pc:sldMk cId="1221661387" sldId="266"/>
        </pc:sldMkLst>
      </pc:sldChg>
      <pc:sldChg chg="ord">
        <pc:chgData name="Katie D Sherman" userId="S::kscott@mvnu.edu::9aaef330-186c-4437-92e4-033e3b016108" providerId="AD" clId="Web-{D09F5858-D8ED-1CB3-51D1-C85058FA4768}" dt="2021-08-24T13:16:36.891" v="121"/>
        <pc:sldMkLst>
          <pc:docMk/>
          <pc:sldMk cId="1320272141" sldId="267"/>
        </pc:sldMkLst>
      </pc:sldChg>
      <pc:sldChg chg="ord">
        <pc:chgData name="Katie D Sherman" userId="S::kscott@mvnu.edu::9aaef330-186c-4437-92e4-033e3b016108" providerId="AD" clId="Web-{D09F5858-D8ED-1CB3-51D1-C85058FA4768}" dt="2021-08-24T13:12:52.737" v="98"/>
        <pc:sldMkLst>
          <pc:docMk/>
          <pc:sldMk cId="1656811417" sldId="268"/>
        </pc:sldMkLst>
      </pc:sldChg>
      <pc:sldChg chg="ord">
        <pc:chgData name="Katie D Sherman" userId="S::kscott@mvnu.edu::9aaef330-186c-4437-92e4-033e3b016108" providerId="AD" clId="Web-{D09F5858-D8ED-1CB3-51D1-C85058FA4768}" dt="2021-08-24T13:17:03.798" v="122"/>
        <pc:sldMkLst>
          <pc:docMk/>
          <pc:sldMk cId="3145794242" sldId="269"/>
        </pc:sldMkLst>
      </pc:sldChg>
      <pc:sldChg chg="ord">
        <pc:chgData name="Katie D Sherman" userId="S::kscott@mvnu.edu::9aaef330-186c-4437-92e4-033e3b016108" providerId="AD" clId="Web-{D09F5858-D8ED-1CB3-51D1-C85058FA4768}" dt="2021-08-24T13:16:25.173" v="119"/>
        <pc:sldMkLst>
          <pc:docMk/>
          <pc:sldMk cId="4238066764" sldId="270"/>
        </pc:sldMkLst>
      </pc:sldChg>
      <pc:sldChg chg="modSp ord">
        <pc:chgData name="Katie D Sherman" userId="S::kscott@mvnu.edu::9aaef330-186c-4437-92e4-033e3b016108" providerId="AD" clId="Web-{D09F5858-D8ED-1CB3-51D1-C85058FA4768}" dt="2021-08-24T13:35:49.399" v="379" actId="1076"/>
        <pc:sldMkLst>
          <pc:docMk/>
          <pc:sldMk cId="1841699822" sldId="271"/>
        </pc:sldMkLst>
        <pc:spChg chg="mod">
          <ac:chgData name="Katie D Sherman" userId="S::kscott@mvnu.edu::9aaef330-186c-4437-92e4-033e3b016108" providerId="AD" clId="Web-{D09F5858-D8ED-1CB3-51D1-C85058FA4768}" dt="2021-08-24T13:09:32.848" v="59" actId="20577"/>
          <ac:spMkLst>
            <pc:docMk/>
            <pc:sldMk cId="1841699822" sldId="271"/>
            <ac:spMk id="2" creationId="{00000000-0000-0000-0000-000000000000}"/>
          </ac:spMkLst>
        </pc:spChg>
        <pc:spChg chg="mod">
          <ac:chgData name="Katie D Sherman" userId="S::kscott@mvnu.edu::9aaef330-186c-4437-92e4-033e3b016108" providerId="AD" clId="Web-{D09F5858-D8ED-1CB3-51D1-C85058FA4768}" dt="2021-08-24T13:35:45.711" v="378" actId="1076"/>
          <ac:spMkLst>
            <pc:docMk/>
            <pc:sldMk cId="1841699822" sldId="271"/>
            <ac:spMk id="3" creationId="{00000000-0000-0000-0000-000000000000}"/>
          </ac:spMkLst>
        </pc:spChg>
        <pc:picChg chg="mod">
          <ac:chgData name="Katie D Sherman" userId="S::kscott@mvnu.edu::9aaef330-186c-4437-92e4-033e3b016108" providerId="AD" clId="Web-{D09F5858-D8ED-1CB3-51D1-C85058FA4768}" dt="2021-08-24T13:35:49.399" v="379" actId="1076"/>
          <ac:picMkLst>
            <pc:docMk/>
            <pc:sldMk cId="1841699822" sldId="271"/>
            <ac:picMk id="4" creationId="{00000000-0000-0000-0000-000000000000}"/>
          </ac:picMkLst>
        </pc:picChg>
      </pc:sldChg>
      <pc:sldChg chg="del">
        <pc:chgData name="Katie D Sherman" userId="S::kscott@mvnu.edu::9aaef330-186c-4437-92e4-033e3b016108" providerId="AD" clId="Web-{D09F5858-D8ED-1CB3-51D1-C85058FA4768}" dt="2021-08-24T13:23:38.029" v="286"/>
        <pc:sldMkLst>
          <pc:docMk/>
          <pc:sldMk cId="2785160234" sldId="272"/>
        </pc:sldMkLst>
      </pc:sldChg>
      <pc:sldChg chg="modSp ord">
        <pc:chgData name="Katie D Sherman" userId="S::kscott@mvnu.edu::9aaef330-186c-4437-92e4-033e3b016108" providerId="AD" clId="Web-{D09F5858-D8ED-1CB3-51D1-C85058FA4768}" dt="2021-08-24T13:10:20.082" v="74" actId="20577"/>
        <pc:sldMkLst>
          <pc:docMk/>
          <pc:sldMk cId="585718250" sldId="273"/>
        </pc:sldMkLst>
        <pc:spChg chg="mod">
          <ac:chgData name="Katie D Sherman" userId="S::kscott@mvnu.edu::9aaef330-186c-4437-92e4-033e3b016108" providerId="AD" clId="Web-{D09F5858-D8ED-1CB3-51D1-C85058FA4768}" dt="2021-08-24T13:10:20.082" v="74" actId="20577"/>
          <ac:spMkLst>
            <pc:docMk/>
            <pc:sldMk cId="585718250" sldId="273"/>
            <ac:spMk id="3" creationId="{00000000-0000-0000-0000-000000000000}"/>
          </ac:spMkLst>
        </pc:spChg>
      </pc:sldChg>
      <pc:sldChg chg="ord">
        <pc:chgData name="Katie D Sherman" userId="S::kscott@mvnu.edu::9aaef330-186c-4437-92e4-033e3b016108" providerId="AD" clId="Web-{D09F5858-D8ED-1CB3-51D1-C85058FA4768}" dt="2021-08-24T13:21:28.764" v="268"/>
        <pc:sldMkLst>
          <pc:docMk/>
          <pc:sldMk cId="2148844829" sldId="274"/>
        </pc:sldMkLst>
      </pc:sldChg>
      <pc:sldChg chg="del">
        <pc:chgData name="Katie D Sherman" userId="S::kscott@mvnu.edu::9aaef330-186c-4437-92e4-033e3b016108" providerId="AD" clId="Web-{D09F5858-D8ED-1CB3-51D1-C85058FA4768}" dt="2021-08-24T13:11:49.097" v="84"/>
        <pc:sldMkLst>
          <pc:docMk/>
          <pc:sldMk cId="3810440752" sldId="275"/>
        </pc:sldMkLst>
      </pc:sldChg>
      <pc:sldChg chg="del">
        <pc:chgData name="Katie D Sherman" userId="S::kscott@mvnu.edu::9aaef330-186c-4437-92e4-033e3b016108" providerId="AD" clId="Web-{D09F5858-D8ED-1CB3-51D1-C85058FA4768}" dt="2021-08-24T13:24:47.857" v="305"/>
        <pc:sldMkLst>
          <pc:docMk/>
          <pc:sldMk cId="499250013" sldId="276"/>
        </pc:sldMkLst>
      </pc:sldChg>
      <pc:sldChg chg="del">
        <pc:chgData name="Katie D Sherman" userId="S::kscott@mvnu.edu::9aaef330-186c-4437-92e4-033e3b016108" providerId="AD" clId="Web-{D09F5858-D8ED-1CB3-51D1-C85058FA4768}" dt="2021-08-24T13:28:31.761" v="318"/>
        <pc:sldMkLst>
          <pc:docMk/>
          <pc:sldMk cId="504917013" sldId="278"/>
        </pc:sldMkLst>
      </pc:sldChg>
      <pc:sldChg chg="ord">
        <pc:chgData name="Katie D Sherman" userId="S::kscott@mvnu.edu::9aaef330-186c-4437-92e4-033e3b016108" providerId="AD" clId="Web-{D09F5858-D8ED-1CB3-51D1-C85058FA4768}" dt="2021-08-24T13:28:34.714" v="319"/>
        <pc:sldMkLst>
          <pc:docMk/>
          <pc:sldMk cId="1057865611" sldId="279"/>
        </pc:sldMkLst>
      </pc:sldChg>
      <pc:sldChg chg="modSp ord">
        <pc:chgData name="Katie D Sherman" userId="S::kscott@mvnu.edu::9aaef330-186c-4437-92e4-033e3b016108" providerId="AD" clId="Web-{D09F5858-D8ED-1CB3-51D1-C85058FA4768}" dt="2021-08-24T13:36:36.914" v="381"/>
        <pc:sldMkLst>
          <pc:docMk/>
          <pc:sldMk cId="616572674" sldId="280"/>
        </pc:sldMkLst>
        <pc:picChg chg="mod">
          <ac:chgData name="Katie D Sherman" userId="S::kscott@mvnu.edu::9aaef330-186c-4437-92e4-033e3b016108" providerId="AD" clId="Web-{D09F5858-D8ED-1CB3-51D1-C85058FA4768}" dt="2021-08-24T13:10:52.693" v="76" actId="1076"/>
          <ac:picMkLst>
            <pc:docMk/>
            <pc:sldMk cId="616572674" sldId="280"/>
            <ac:picMk id="4" creationId="{00000000-0000-0000-0000-000000000000}"/>
          </ac:picMkLst>
        </pc:picChg>
      </pc:sldChg>
      <pc:sldChg chg="ord">
        <pc:chgData name="Katie D Sherman" userId="S::kscott@mvnu.edu::9aaef330-186c-4437-92e4-033e3b016108" providerId="AD" clId="Web-{D09F5858-D8ED-1CB3-51D1-C85058FA4768}" dt="2021-08-24T13:36:29.961" v="380"/>
        <pc:sldMkLst>
          <pc:docMk/>
          <pc:sldMk cId="2842578473" sldId="281"/>
        </pc:sldMkLst>
      </pc:sldChg>
      <pc:sldChg chg="ord">
        <pc:chgData name="Katie D Sherman" userId="S::kscott@mvnu.edu::9aaef330-186c-4437-92e4-033e3b016108" providerId="AD" clId="Web-{D09F5858-D8ED-1CB3-51D1-C85058FA4768}" dt="2021-08-24T13:18:48.344" v="125"/>
        <pc:sldMkLst>
          <pc:docMk/>
          <pc:sldMk cId="1717502004" sldId="282"/>
        </pc:sldMkLst>
      </pc:sldChg>
      <pc:sldChg chg="del">
        <pc:chgData name="Katie D Sherman" userId="S::kscott@mvnu.edu::9aaef330-186c-4437-92e4-033e3b016108" providerId="AD" clId="Web-{D09F5858-D8ED-1CB3-51D1-C85058FA4768}" dt="2021-08-24T13:27:40.918" v="312"/>
        <pc:sldMkLst>
          <pc:docMk/>
          <pc:sldMk cId="1987201378" sldId="285"/>
        </pc:sldMkLst>
      </pc:sldChg>
      <pc:sldChg chg="modSp ord">
        <pc:chgData name="Katie D Sherman" userId="S::kscott@mvnu.edu::9aaef330-186c-4437-92e4-033e3b016108" providerId="AD" clId="Web-{D09F5858-D8ED-1CB3-51D1-C85058FA4768}" dt="2021-08-24T13:30:16.276" v="341" actId="20577"/>
        <pc:sldMkLst>
          <pc:docMk/>
          <pc:sldMk cId="2796664034" sldId="287"/>
        </pc:sldMkLst>
        <pc:spChg chg="mod">
          <ac:chgData name="Katie D Sherman" userId="S::kscott@mvnu.edu::9aaef330-186c-4437-92e4-033e3b016108" providerId="AD" clId="Web-{D09F5858-D8ED-1CB3-51D1-C85058FA4768}" dt="2021-08-24T13:30:16.276" v="341" actId="20577"/>
          <ac:spMkLst>
            <pc:docMk/>
            <pc:sldMk cId="2796664034" sldId="287"/>
            <ac:spMk id="3" creationId="{00000000-0000-0000-0000-000000000000}"/>
          </ac:spMkLst>
        </pc:spChg>
        <pc:picChg chg="mod">
          <ac:chgData name="Katie D Sherman" userId="S::kscott@mvnu.edu::9aaef330-186c-4437-92e4-033e3b016108" providerId="AD" clId="Web-{D09F5858-D8ED-1CB3-51D1-C85058FA4768}" dt="2021-08-24T13:30:00.714" v="323" actId="1076"/>
          <ac:picMkLst>
            <pc:docMk/>
            <pc:sldMk cId="2796664034" sldId="287"/>
            <ac:picMk id="4" creationId="{00000000-0000-0000-0000-000000000000}"/>
          </ac:picMkLst>
        </pc:picChg>
      </pc:sldChg>
      <pc:sldChg chg="add del">
        <pc:chgData name="Katie D Sherman" userId="S::kscott@mvnu.edu::9aaef330-186c-4437-92e4-033e3b016108" providerId="AD" clId="Web-{D09F5858-D8ED-1CB3-51D1-C85058FA4768}" dt="2021-08-24T13:27:15.887" v="310"/>
        <pc:sldMkLst>
          <pc:docMk/>
          <pc:sldMk cId="4131976787" sldId="288"/>
        </pc:sldMkLst>
      </pc:sldChg>
      <pc:sldChg chg="ord">
        <pc:chgData name="Katie D Sherman" userId="S::kscott@mvnu.edu::9aaef330-186c-4437-92e4-033e3b016108" providerId="AD" clId="Web-{D09F5858-D8ED-1CB3-51D1-C85058FA4768}" dt="2021-08-24T13:25:15.153" v="306"/>
        <pc:sldMkLst>
          <pc:docMk/>
          <pc:sldMk cId="3499820770" sldId="289"/>
        </pc:sldMkLst>
      </pc:sldChg>
      <pc:sldChg chg="del">
        <pc:chgData name="Katie D Sherman" userId="S::kscott@mvnu.edu::9aaef330-186c-4437-92e4-033e3b016108" providerId="AD" clId="Web-{D09F5858-D8ED-1CB3-51D1-C85058FA4768}" dt="2021-08-24T13:28:02.933" v="314"/>
        <pc:sldMkLst>
          <pc:docMk/>
          <pc:sldMk cId="341229554" sldId="290"/>
        </pc:sldMkLst>
      </pc:sldChg>
      <pc:sldChg chg="del">
        <pc:chgData name="Katie D Sherman" userId="S::kscott@mvnu.edu::9aaef330-186c-4437-92e4-033e3b016108" providerId="AD" clId="Web-{D09F5858-D8ED-1CB3-51D1-C85058FA4768}" dt="2021-08-24T13:10:58.847" v="77"/>
        <pc:sldMkLst>
          <pc:docMk/>
          <pc:sldMk cId="951262035" sldId="291"/>
        </pc:sldMkLst>
      </pc:sldChg>
      <pc:sldChg chg="del">
        <pc:chgData name="Katie D Sherman" userId="S::kscott@mvnu.edu::9aaef330-186c-4437-92e4-033e3b016108" providerId="AD" clId="Web-{D09F5858-D8ED-1CB3-51D1-C85058FA4768}" dt="2021-08-24T13:28:04.683" v="315"/>
        <pc:sldMkLst>
          <pc:docMk/>
          <pc:sldMk cId="497121193" sldId="293"/>
        </pc:sldMkLst>
      </pc:sldChg>
      <pc:sldChg chg="del">
        <pc:chgData name="Katie D Sherman" userId="S::kscott@mvnu.edu::9aaef330-186c-4437-92e4-033e3b016108" providerId="AD" clId="Web-{D09F5858-D8ED-1CB3-51D1-C85058FA4768}" dt="2021-08-24T13:28:14.293" v="317"/>
        <pc:sldMkLst>
          <pc:docMk/>
          <pc:sldMk cId="555990630" sldId="294"/>
        </pc:sldMkLst>
      </pc:sldChg>
      <pc:sldChg chg="ord">
        <pc:chgData name="Katie D Sherman" userId="S::kscott@mvnu.edu::9aaef330-186c-4437-92e4-033e3b016108" providerId="AD" clId="Web-{D09F5858-D8ED-1CB3-51D1-C85058FA4768}" dt="2021-08-24T13:24:32.935" v="304"/>
        <pc:sldMkLst>
          <pc:docMk/>
          <pc:sldMk cId="2194373932" sldId="295"/>
        </pc:sldMkLst>
      </pc:sldChg>
      <pc:sldChg chg="ord">
        <pc:chgData name="Katie D Sherman" userId="S::kscott@mvnu.edu::9aaef330-186c-4437-92e4-033e3b016108" providerId="AD" clId="Web-{D09F5858-D8ED-1CB3-51D1-C85058FA4768}" dt="2021-08-24T13:22:47.842" v="284"/>
        <pc:sldMkLst>
          <pc:docMk/>
          <pc:sldMk cId="3774373889" sldId="296"/>
        </pc:sldMkLst>
      </pc:sldChg>
      <pc:sldChg chg="del ord">
        <pc:chgData name="Katie D Sherman" userId="S::kscott@mvnu.edu::9aaef330-186c-4437-92e4-033e3b016108" providerId="AD" clId="Web-{D09F5858-D8ED-1CB3-51D1-C85058FA4768}" dt="2021-08-24T13:27:19.762" v="311"/>
        <pc:sldMkLst>
          <pc:docMk/>
          <pc:sldMk cId="2802456740" sldId="297"/>
        </pc:sldMkLst>
      </pc:sldChg>
      <pc:sldChg chg="delSp modSp new ord">
        <pc:chgData name="Katie D Sherman" userId="S::kscott@mvnu.edu::9aaef330-186c-4437-92e4-033e3b016108" providerId="AD" clId="Web-{D09F5858-D8ED-1CB3-51D1-C85058FA4768}" dt="2021-08-24T13:07:54.676" v="51" actId="1076"/>
        <pc:sldMkLst>
          <pc:docMk/>
          <pc:sldMk cId="1049351668" sldId="299"/>
        </pc:sldMkLst>
        <pc:spChg chg="mod">
          <ac:chgData name="Katie D Sherman" userId="S::kscott@mvnu.edu::9aaef330-186c-4437-92e4-033e3b016108" providerId="AD" clId="Web-{D09F5858-D8ED-1CB3-51D1-C85058FA4768}" dt="2021-08-24T13:07:54.676" v="51" actId="1076"/>
          <ac:spMkLst>
            <pc:docMk/>
            <pc:sldMk cId="1049351668" sldId="299"/>
            <ac:spMk id="2" creationId="{9F2ABD1E-3583-471E-AADC-77158EEC9263}"/>
          </ac:spMkLst>
        </pc:spChg>
        <pc:spChg chg="del mod">
          <ac:chgData name="Katie D Sherman" userId="S::kscott@mvnu.edu::9aaef330-186c-4437-92e4-033e3b016108" providerId="AD" clId="Web-{D09F5858-D8ED-1CB3-51D1-C85058FA4768}" dt="2021-08-24T13:07:50.645" v="50"/>
          <ac:spMkLst>
            <pc:docMk/>
            <pc:sldMk cId="1049351668" sldId="299"/>
            <ac:spMk id="3" creationId="{13C42285-EB16-4FF1-8500-3B116BC4977A}"/>
          </ac:spMkLst>
        </pc:spChg>
      </pc:sldChg>
      <pc:sldChg chg="delSp new del">
        <pc:chgData name="Katie D Sherman" userId="S::kscott@mvnu.edu::9aaef330-186c-4437-92e4-033e3b016108" providerId="AD" clId="Web-{D09F5858-D8ED-1CB3-51D1-C85058FA4768}" dt="2021-08-24T13:11:46.425" v="83"/>
        <pc:sldMkLst>
          <pc:docMk/>
          <pc:sldMk cId="292388872" sldId="300"/>
        </pc:sldMkLst>
        <pc:spChg chg="del">
          <ac:chgData name="Katie D Sherman" userId="S::kscott@mvnu.edu::9aaef330-186c-4437-92e4-033e3b016108" providerId="AD" clId="Web-{D09F5858-D8ED-1CB3-51D1-C85058FA4768}" dt="2021-08-24T13:11:32.097" v="80"/>
          <ac:spMkLst>
            <pc:docMk/>
            <pc:sldMk cId="292388872" sldId="300"/>
            <ac:spMk id="2" creationId="{848BAA6D-3105-4C95-8123-B2D72C4C55E4}"/>
          </ac:spMkLst>
        </pc:spChg>
        <pc:spChg chg="del">
          <ac:chgData name="Katie D Sherman" userId="S::kscott@mvnu.edu::9aaef330-186c-4437-92e4-033e3b016108" providerId="AD" clId="Web-{D09F5858-D8ED-1CB3-51D1-C85058FA4768}" dt="2021-08-24T13:11:35.034" v="81"/>
          <ac:spMkLst>
            <pc:docMk/>
            <pc:sldMk cId="292388872" sldId="300"/>
            <ac:spMk id="3" creationId="{B0E8E828-FC18-467D-BB48-1C8D5E74BECE}"/>
          </ac:spMkLst>
        </pc:spChg>
      </pc:sldChg>
      <pc:sldChg chg="add">
        <pc:chgData name="Katie D Sherman" userId="S::kscott@mvnu.edu::9aaef330-186c-4437-92e4-033e3b016108" providerId="AD" clId="Web-{D09F5858-D8ED-1CB3-51D1-C85058FA4768}" dt="2021-08-24T13:11:40.362" v="82"/>
        <pc:sldMkLst>
          <pc:docMk/>
          <pc:sldMk cId="1307827108" sldId="301"/>
        </pc:sldMkLst>
      </pc:sldChg>
      <pc:sldChg chg="delSp modSp new">
        <pc:chgData name="Katie D Sherman" userId="S::kscott@mvnu.edu::9aaef330-186c-4437-92e4-033e3b016108" providerId="AD" clId="Web-{D09F5858-D8ED-1CB3-51D1-C85058FA4768}" dt="2021-08-24T13:12:38.331" v="97" actId="20577"/>
        <pc:sldMkLst>
          <pc:docMk/>
          <pc:sldMk cId="1738766975" sldId="302"/>
        </pc:sldMkLst>
        <pc:spChg chg="mod">
          <ac:chgData name="Katie D Sherman" userId="S::kscott@mvnu.edu::9aaef330-186c-4437-92e4-033e3b016108" providerId="AD" clId="Web-{D09F5858-D8ED-1CB3-51D1-C85058FA4768}" dt="2021-08-24T13:12:38.331" v="97" actId="20577"/>
          <ac:spMkLst>
            <pc:docMk/>
            <pc:sldMk cId="1738766975" sldId="302"/>
            <ac:spMk id="2" creationId="{01A53983-971E-4D12-BE49-14B903C5CC3B}"/>
          </ac:spMkLst>
        </pc:spChg>
        <pc:spChg chg="del">
          <ac:chgData name="Katie D Sherman" userId="S::kscott@mvnu.edu::9aaef330-186c-4437-92e4-033e3b016108" providerId="AD" clId="Web-{D09F5858-D8ED-1CB3-51D1-C85058FA4768}" dt="2021-08-24T13:12:31.237" v="93"/>
          <ac:spMkLst>
            <pc:docMk/>
            <pc:sldMk cId="1738766975" sldId="302"/>
            <ac:spMk id="3" creationId="{4A868252-8D17-4261-B7FE-BBEAC684B260}"/>
          </ac:spMkLst>
        </pc:spChg>
      </pc:sldChg>
      <pc:sldChg chg="delSp modSp new">
        <pc:chgData name="Katie D Sherman" userId="S::kscott@mvnu.edu::9aaef330-186c-4437-92e4-033e3b016108" providerId="AD" clId="Web-{D09F5858-D8ED-1CB3-51D1-C85058FA4768}" dt="2021-08-24T13:15:31.658" v="109" actId="20577"/>
        <pc:sldMkLst>
          <pc:docMk/>
          <pc:sldMk cId="2844549521" sldId="303"/>
        </pc:sldMkLst>
        <pc:spChg chg="mod">
          <ac:chgData name="Katie D Sherman" userId="S::kscott@mvnu.edu::9aaef330-186c-4437-92e4-033e3b016108" providerId="AD" clId="Web-{D09F5858-D8ED-1CB3-51D1-C85058FA4768}" dt="2021-08-24T13:15:31.658" v="109" actId="20577"/>
          <ac:spMkLst>
            <pc:docMk/>
            <pc:sldMk cId="2844549521" sldId="303"/>
            <ac:spMk id="2" creationId="{202D8CA6-361C-4FC8-855F-334D396EC233}"/>
          </ac:spMkLst>
        </pc:spChg>
        <pc:spChg chg="del">
          <ac:chgData name="Katie D Sherman" userId="S::kscott@mvnu.edu::9aaef330-186c-4437-92e4-033e3b016108" providerId="AD" clId="Web-{D09F5858-D8ED-1CB3-51D1-C85058FA4768}" dt="2021-08-24T13:15:23.298" v="105"/>
          <ac:spMkLst>
            <pc:docMk/>
            <pc:sldMk cId="2844549521" sldId="303"/>
            <ac:spMk id="3" creationId="{A0A691F2-4CA1-48C8-B772-EC456AC6B0A0}"/>
          </ac:spMkLst>
        </pc:spChg>
      </pc:sldChg>
      <pc:sldChg chg="delSp modSp new">
        <pc:chgData name="Katie D Sherman" userId="S::kscott@mvnu.edu::9aaef330-186c-4437-92e4-033e3b016108" providerId="AD" clId="Web-{D09F5858-D8ED-1CB3-51D1-C85058FA4768}" dt="2021-08-24T13:19:33.031" v="150" actId="1076"/>
        <pc:sldMkLst>
          <pc:docMk/>
          <pc:sldMk cId="2020797728" sldId="304"/>
        </pc:sldMkLst>
        <pc:spChg chg="mod">
          <ac:chgData name="Katie D Sherman" userId="S::kscott@mvnu.edu::9aaef330-186c-4437-92e4-033e3b016108" providerId="AD" clId="Web-{D09F5858-D8ED-1CB3-51D1-C85058FA4768}" dt="2021-08-24T13:19:33.031" v="150" actId="1076"/>
          <ac:spMkLst>
            <pc:docMk/>
            <pc:sldMk cId="2020797728" sldId="304"/>
            <ac:spMk id="2" creationId="{BB5DC025-042B-4A92-9979-56E4E16DA3C7}"/>
          </ac:spMkLst>
        </pc:spChg>
        <pc:spChg chg="del">
          <ac:chgData name="Katie D Sherman" userId="S::kscott@mvnu.edu::9aaef330-186c-4437-92e4-033e3b016108" providerId="AD" clId="Web-{D09F5858-D8ED-1CB3-51D1-C85058FA4768}" dt="2021-08-24T13:19:29.047" v="149"/>
          <ac:spMkLst>
            <pc:docMk/>
            <pc:sldMk cId="2020797728" sldId="304"/>
            <ac:spMk id="3" creationId="{44EB4E62-3140-4242-BB37-38BBC5DFD137}"/>
          </ac:spMkLst>
        </pc:spChg>
      </pc:sldChg>
      <pc:sldChg chg="delSp modSp new">
        <pc:chgData name="Katie D Sherman" userId="S::kscott@mvnu.edu::9aaef330-186c-4437-92e4-033e3b016108" providerId="AD" clId="Web-{D09F5858-D8ED-1CB3-51D1-C85058FA4768}" dt="2021-08-24T13:22:44.967" v="283" actId="1076"/>
        <pc:sldMkLst>
          <pc:docMk/>
          <pc:sldMk cId="1042230762" sldId="305"/>
        </pc:sldMkLst>
        <pc:spChg chg="mod">
          <ac:chgData name="Katie D Sherman" userId="S::kscott@mvnu.edu::9aaef330-186c-4437-92e4-033e3b016108" providerId="AD" clId="Web-{D09F5858-D8ED-1CB3-51D1-C85058FA4768}" dt="2021-08-24T13:22:44.967" v="283" actId="1076"/>
          <ac:spMkLst>
            <pc:docMk/>
            <pc:sldMk cId="1042230762" sldId="305"/>
            <ac:spMk id="2" creationId="{06685CC9-932C-4BA2-A5B4-31A98FB2BD96}"/>
          </ac:spMkLst>
        </pc:spChg>
        <pc:spChg chg="del">
          <ac:chgData name="Katie D Sherman" userId="S::kscott@mvnu.edu::9aaef330-186c-4437-92e4-033e3b016108" providerId="AD" clId="Web-{D09F5858-D8ED-1CB3-51D1-C85058FA4768}" dt="2021-08-24T13:22:40.983" v="282"/>
          <ac:spMkLst>
            <pc:docMk/>
            <pc:sldMk cId="1042230762" sldId="305"/>
            <ac:spMk id="3" creationId="{00147E26-8DAC-45D9-8AE2-E5922DC07D9B}"/>
          </ac:spMkLst>
        </pc:spChg>
      </pc:sldChg>
      <pc:sldChg chg="delSp modSp new del ord">
        <pc:chgData name="Katie D Sherman" userId="S::kscott@mvnu.edu::9aaef330-186c-4437-92e4-033e3b016108" providerId="AD" clId="Web-{D09F5858-D8ED-1CB3-51D1-C85058FA4768}" dt="2021-08-24T13:22:12.139" v="270"/>
        <pc:sldMkLst>
          <pc:docMk/>
          <pc:sldMk cId="2221476104" sldId="305"/>
        </pc:sldMkLst>
        <pc:spChg chg="del">
          <ac:chgData name="Katie D Sherman" userId="S::kscott@mvnu.edu::9aaef330-186c-4437-92e4-033e3b016108" providerId="AD" clId="Web-{D09F5858-D8ED-1CB3-51D1-C85058FA4768}" dt="2021-08-24T13:21:07.499" v="267"/>
          <ac:spMkLst>
            <pc:docMk/>
            <pc:sldMk cId="2221476104" sldId="305"/>
            <ac:spMk id="2" creationId="{E4E22E9B-8E8B-4BF8-A481-0E00967C8A8D}"/>
          </ac:spMkLst>
        </pc:spChg>
        <pc:spChg chg="mod">
          <ac:chgData name="Katie D Sherman" userId="S::kscott@mvnu.edu::9aaef330-186c-4437-92e4-033e3b016108" providerId="AD" clId="Web-{D09F5858-D8ED-1CB3-51D1-C85058FA4768}" dt="2021-08-24T13:20:54.468" v="266" actId="20577"/>
          <ac:spMkLst>
            <pc:docMk/>
            <pc:sldMk cId="2221476104" sldId="305"/>
            <ac:spMk id="3" creationId="{34846687-9188-4ACC-B55C-FD8CFD346D13}"/>
          </ac:spMkLst>
        </pc:spChg>
      </pc:sldChg>
      <pc:sldChg chg="delSp modSp new">
        <pc:chgData name="Katie D Sherman" userId="S::kscott@mvnu.edu::9aaef330-186c-4437-92e4-033e3b016108" providerId="AD" clId="Web-{D09F5858-D8ED-1CB3-51D1-C85058FA4768}" dt="2021-08-24T13:24:21.435" v="303" actId="14100"/>
        <pc:sldMkLst>
          <pc:docMk/>
          <pc:sldMk cId="3009035" sldId="306"/>
        </pc:sldMkLst>
        <pc:spChg chg="mod">
          <ac:chgData name="Katie D Sherman" userId="S::kscott@mvnu.edu::9aaef330-186c-4437-92e4-033e3b016108" providerId="AD" clId="Web-{D09F5858-D8ED-1CB3-51D1-C85058FA4768}" dt="2021-08-24T13:24:21.435" v="303" actId="14100"/>
          <ac:spMkLst>
            <pc:docMk/>
            <pc:sldMk cId="3009035" sldId="306"/>
            <ac:spMk id="2" creationId="{01EDBE48-425F-4173-88AD-C54F4777AD6D}"/>
          </ac:spMkLst>
        </pc:spChg>
        <pc:spChg chg="del">
          <ac:chgData name="Katie D Sherman" userId="S::kscott@mvnu.edu::9aaef330-186c-4437-92e4-033e3b016108" providerId="AD" clId="Web-{D09F5858-D8ED-1CB3-51D1-C85058FA4768}" dt="2021-08-24T13:24:15.732" v="301"/>
          <ac:spMkLst>
            <pc:docMk/>
            <pc:sldMk cId="3009035" sldId="306"/>
            <ac:spMk id="3" creationId="{3A669D99-87DF-4271-BD5B-59570419BF01}"/>
          </ac:spMkLst>
        </pc:spChg>
      </pc:sldChg>
      <pc:sldChg chg="add del replId">
        <pc:chgData name="Katie D Sherman" userId="S::kscott@mvnu.edu::9aaef330-186c-4437-92e4-033e3b016108" providerId="AD" clId="Web-{D09F5858-D8ED-1CB3-51D1-C85058FA4768}" dt="2021-08-24T13:28:11.886" v="316"/>
        <pc:sldMkLst>
          <pc:docMk/>
          <pc:sldMk cId="1436682978" sldId="307"/>
        </pc:sldMkLst>
      </pc:sldChg>
      <pc:sldChg chg="new del">
        <pc:chgData name="Katie D Sherman" userId="S::kscott@mvnu.edu::9aaef330-186c-4437-92e4-033e3b016108" providerId="AD" clId="Web-{D09F5858-D8ED-1CB3-51D1-C85058FA4768}" dt="2021-08-24T13:30:40.230" v="344"/>
        <pc:sldMkLst>
          <pc:docMk/>
          <pc:sldMk cId="2101666591" sldId="307"/>
        </pc:sldMkLst>
      </pc:sldChg>
      <pc:sldChg chg="add">
        <pc:chgData name="Katie D Sherman" userId="S::kscott@mvnu.edu::9aaef330-186c-4437-92e4-033e3b016108" providerId="AD" clId="Web-{D09F5858-D8ED-1CB3-51D1-C85058FA4768}" dt="2021-08-24T13:30:36.667" v="343"/>
        <pc:sldMkLst>
          <pc:docMk/>
          <pc:sldMk cId="1077989518" sldId="308"/>
        </pc:sldMkLst>
      </pc:sldChg>
      <pc:sldChg chg="add">
        <pc:chgData name="Katie D Sherman" userId="S::kscott@mvnu.edu::9aaef330-186c-4437-92e4-033e3b016108" providerId="AD" clId="Web-{D09F5858-D8ED-1CB3-51D1-C85058FA4768}" dt="2021-08-24T13:31:39.151" v="346"/>
        <pc:sldMkLst>
          <pc:docMk/>
          <pc:sldMk cId="1861899765" sldId="309"/>
        </pc:sldMkLst>
      </pc:sldChg>
      <pc:sldChg chg="add">
        <pc:chgData name="Katie D Sherman" userId="S::kscott@mvnu.edu::9aaef330-186c-4437-92e4-033e3b016108" providerId="AD" clId="Web-{D09F5858-D8ED-1CB3-51D1-C85058FA4768}" dt="2021-08-24T13:31:53.275" v="347"/>
        <pc:sldMkLst>
          <pc:docMk/>
          <pc:sldMk cId="2957198970" sldId="310"/>
        </pc:sldMkLst>
      </pc:sldChg>
      <pc:sldChg chg="add">
        <pc:chgData name="Katie D Sherman" userId="S::kscott@mvnu.edu::9aaef330-186c-4437-92e4-033e3b016108" providerId="AD" clId="Web-{D09F5858-D8ED-1CB3-51D1-C85058FA4768}" dt="2021-08-24T13:31:59.166" v="348"/>
        <pc:sldMkLst>
          <pc:docMk/>
          <pc:sldMk cId="1326936754" sldId="311"/>
        </pc:sldMkLst>
      </pc:sldChg>
      <pc:sldChg chg="modSp add">
        <pc:chgData name="Katie D Sherman" userId="S::kscott@mvnu.edu::9aaef330-186c-4437-92e4-033e3b016108" providerId="AD" clId="Web-{D09F5858-D8ED-1CB3-51D1-C85058FA4768}" dt="2021-08-24T13:32:16.557" v="355" actId="20577"/>
        <pc:sldMkLst>
          <pc:docMk/>
          <pc:sldMk cId="541061660" sldId="312"/>
        </pc:sldMkLst>
        <pc:spChg chg="mod">
          <ac:chgData name="Katie D Sherman" userId="S::kscott@mvnu.edu::9aaef330-186c-4437-92e4-033e3b016108" providerId="AD" clId="Web-{D09F5858-D8ED-1CB3-51D1-C85058FA4768}" dt="2021-08-24T13:32:16.557" v="355" actId="20577"/>
          <ac:spMkLst>
            <pc:docMk/>
            <pc:sldMk cId="541061660" sldId="312"/>
            <ac:spMk id="3" creationId="{9A2B27FA-BBD0-400E-AE95-C1B9B15557FD}"/>
          </ac:spMkLst>
        </pc:spChg>
      </pc:sldChg>
      <pc:sldChg chg="addSp modSp new">
        <pc:chgData name="Katie D Sherman" userId="S::kscott@mvnu.edu::9aaef330-186c-4437-92e4-033e3b016108" providerId="AD" clId="Web-{D09F5858-D8ED-1CB3-51D1-C85058FA4768}" dt="2021-08-24T13:33:34.728" v="364" actId="1076"/>
        <pc:sldMkLst>
          <pc:docMk/>
          <pc:sldMk cId="620300894" sldId="313"/>
        </pc:sldMkLst>
        <pc:spChg chg="mod">
          <ac:chgData name="Katie D Sherman" userId="S::kscott@mvnu.edu::9aaef330-186c-4437-92e4-033e3b016108" providerId="AD" clId="Web-{D09F5858-D8ED-1CB3-51D1-C85058FA4768}" dt="2021-08-24T13:33:12.525" v="358" actId="20577"/>
          <ac:spMkLst>
            <pc:docMk/>
            <pc:sldMk cId="620300894" sldId="313"/>
            <ac:spMk id="2" creationId="{C4FF027E-202D-418F-AFFF-27E035098F75}"/>
          </ac:spMkLst>
        </pc:spChg>
        <pc:spChg chg="mod">
          <ac:chgData name="Katie D Sherman" userId="S::kscott@mvnu.edu::9aaef330-186c-4437-92e4-033e3b016108" providerId="AD" clId="Web-{D09F5858-D8ED-1CB3-51D1-C85058FA4768}" dt="2021-08-24T13:33:21.853" v="361" actId="14100"/>
          <ac:spMkLst>
            <pc:docMk/>
            <pc:sldMk cId="620300894" sldId="313"/>
            <ac:spMk id="3" creationId="{B04E192A-9FC3-4009-AC6A-FD3EEDA4005D}"/>
          </ac:spMkLst>
        </pc:spChg>
        <pc:picChg chg="add mod">
          <ac:chgData name="Katie D Sherman" userId="S::kscott@mvnu.edu::9aaef330-186c-4437-92e4-033e3b016108" providerId="AD" clId="Web-{D09F5858-D8ED-1CB3-51D1-C85058FA4768}" dt="2021-08-24T13:33:34.728" v="364" actId="1076"/>
          <ac:picMkLst>
            <pc:docMk/>
            <pc:sldMk cId="620300894" sldId="313"/>
            <ac:picMk id="4" creationId="{7A06D894-4EC4-442E-B0EB-F1A11328FE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52F7B-FC11-4965-A59B-7C0F56DF2F42}" type="datetimeFigureOut">
              <a:rPr lang="en-US" smtClean="0"/>
              <a:t>9/10/2021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177DC-7AF3-492B-8397-02374C4A79AD}" type="slidenum">
              <a:rPr lang="en-US" smtClean="0"/>
              <a:t>‹#›</a:t>
            </a:fld>
            <a:endParaRPr lang="en-US"/>
          </a:p>
        </p:txBody>
      </p:sp>
    </p:spTree>
    <p:extLst>
      <p:ext uri="{BB962C8B-B14F-4D97-AF65-F5344CB8AC3E}">
        <p14:creationId xmlns:p14="http://schemas.microsoft.com/office/powerpoint/2010/main" val="201371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1</a:t>
            </a:fld>
            <a:endParaRPr lang="en-US"/>
          </a:p>
        </p:txBody>
      </p:sp>
    </p:spTree>
    <p:extLst>
      <p:ext uri="{BB962C8B-B14F-4D97-AF65-F5344CB8AC3E}">
        <p14:creationId xmlns:p14="http://schemas.microsoft.com/office/powerpoint/2010/main" val="116652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13</a:t>
            </a:fld>
            <a:endParaRPr lang="en-US"/>
          </a:p>
        </p:txBody>
      </p:sp>
    </p:spTree>
    <p:extLst>
      <p:ext uri="{BB962C8B-B14F-4D97-AF65-F5344CB8AC3E}">
        <p14:creationId xmlns:p14="http://schemas.microsoft.com/office/powerpoint/2010/main" val="118290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14</a:t>
            </a:fld>
            <a:endParaRPr lang="en-US"/>
          </a:p>
        </p:txBody>
      </p:sp>
    </p:spTree>
    <p:extLst>
      <p:ext uri="{BB962C8B-B14F-4D97-AF65-F5344CB8AC3E}">
        <p14:creationId xmlns:p14="http://schemas.microsoft.com/office/powerpoint/2010/main" val="23894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15</a:t>
            </a:fld>
            <a:endParaRPr lang="en-US"/>
          </a:p>
        </p:txBody>
      </p:sp>
    </p:spTree>
    <p:extLst>
      <p:ext uri="{BB962C8B-B14F-4D97-AF65-F5344CB8AC3E}">
        <p14:creationId xmlns:p14="http://schemas.microsoft.com/office/powerpoint/2010/main" val="153843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16</a:t>
            </a:fld>
            <a:endParaRPr lang="en-US"/>
          </a:p>
        </p:txBody>
      </p:sp>
    </p:spTree>
    <p:extLst>
      <p:ext uri="{BB962C8B-B14F-4D97-AF65-F5344CB8AC3E}">
        <p14:creationId xmlns:p14="http://schemas.microsoft.com/office/powerpoint/2010/main" val="345070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18</a:t>
            </a:fld>
            <a:endParaRPr lang="en-US"/>
          </a:p>
        </p:txBody>
      </p:sp>
    </p:spTree>
    <p:extLst>
      <p:ext uri="{BB962C8B-B14F-4D97-AF65-F5344CB8AC3E}">
        <p14:creationId xmlns:p14="http://schemas.microsoft.com/office/powerpoint/2010/main" val="3585773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pronouns-</a:t>
            </a:r>
            <a:r>
              <a:rPr lang="en-US" baseline="0" dirty="0"/>
              <a:t> isn’t clear who you’re talking about</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20</a:t>
            </a:fld>
            <a:endParaRPr lang="en-US"/>
          </a:p>
        </p:txBody>
      </p:sp>
    </p:spTree>
    <p:extLst>
      <p:ext uri="{BB962C8B-B14F-4D97-AF65-F5344CB8AC3E}">
        <p14:creationId xmlns:p14="http://schemas.microsoft.com/office/powerpoint/2010/main" val="3990069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22</a:t>
            </a:fld>
            <a:endParaRPr lang="en-US"/>
          </a:p>
        </p:txBody>
      </p:sp>
    </p:spTree>
    <p:extLst>
      <p:ext uri="{BB962C8B-B14F-4D97-AF65-F5344CB8AC3E}">
        <p14:creationId xmlns:p14="http://schemas.microsoft.com/office/powerpoint/2010/main" val="3964790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they</a:t>
            </a:r>
            <a:r>
              <a:rPr lang="en-US" baseline="0" dirty="0"/>
              <a:t> know that Hank is only a confidential EE in that role</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23</a:t>
            </a:fld>
            <a:endParaRPr lang="en-US"/>
          </a:p>
        </p:txBody>
      </p:sp>
    </p:spTree>
    <p:extLst>
      <p:ext uri="{BB962C8B-B14F-4D97-AF65-F5344CB8AC3E}">
        <p14:creationId xmlns:p14="http://schemas.microsoft.com/office/powerpoint/2010/main" val="27924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25</a:t>
            </a:fld>
            <a:endParaRPr lang="en-US"/>
          </a:p>
        </p:txBody>
      </p:sp>
    </p:spTree>
    <p:extLst>
      <p:ext uri="{BB962C8B-B14F-4D97-AF65-F5344CB8AC3E}">
        <p14:creationId xmlns:p14="http://schemas.microsoft.com/office/powerpoint/2010/main" val="3788196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E9177DC-7AF3-492B-8397-02374C4A79AD}" type="slidenum">
              <a:rPr lang="en-US" smtClean="0"/>
              <a:t>26</a:t>
            </a:fld>
            <a:endParaRPr lang="en-US"/>
          </a:p>
        </p:txBody>
      </p:sp>
    </p:spTree>
    <p:extLst>
      <p:ext uri="{BB962C8B-B14F-4D97-AF65-F5344CB8AC3E}">
        <p14:creationId xmlns:p14="http://schemas.microsoft.com/office/powerpoint/2010/main" val="284737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2</a:t>
            </a:fld>
            <a:endParaRPr lang="en-US"/>
          </a:p>
        </p:txBody>
      </p:sp>
    </p:spTree>
    <p:extLst>
      <p:ext uri="{BB962C8B-B14F-4D97-AF65-F5344CB8AC3E}">
        <p14:creationId xmlns:p14="http://schemas.microsoft.com/office/powerpoint/2010/main" val="4163511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30</a:t>
            </a:fld>
            <a:endParaRPr lang="en-US"/>
          </a:p>
        </p:txBody>
      </p:sp>
    </p:spTree>
    <p:extLst>
      <p:ext uri="{BB962C8B-B14F-4D97-AF65-F5344CB8AC3E}">
        <p14:creationId xmlns:p14="http://schemas.microsoft.com/office/powerpoint/2010/main" val="2871682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Shaming. Shouldn't have been wearing that. Shouldn't have been drinking.</a:t>
            </a:r>
          </a:p>
        </p:txBody>
      </p:sp>
      <p:sp>
        <p:nvSpPr>
          <p:cNvPr id="4" name="Slide Number Placeholder 3"/>
          <p:cNvSpPr>
            <a:spLocks noGrp="1"/>
          </p:cNvSpPr>
          <p:nvPr>
            <p:ph type="sldNum" sz="quarter" idx="10"/>
          </p:nvPr>
        </p:nvSpPr>
        <p:spPr/>
        <p:txBody>
          <a:bodyPr/>
          <a:lstStyle/>
          <a:p>
            <a:fld id="{BE9177DC-7AF3-492B-8397-02374C4A79AD}" type="slidenum">
              <a:rPr lang="en-US" smtClean="0"/>
              <a:t>33</a:t>
            </a:fld>
            <a:endParaRPr lang="en-US"/>
          </a:p>
        </p:txBody>
      </p:sp>
    </p:spTree>
    <p:extLst>
      <p:ext uri="{BB962C8B-B14F-4D97-AF65-F5344CB8AC3E}">
        <p14:creationId xmlns:p14="http://schemas.microsoft.com/office/powerpoint/2010/main" val="269382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3</a:t>
            </a:fld>
            <a:endParaRPr lang="en-US"/>
          </a:p>
        </p:txBody>
      </p:sp>
    </p:spTree>
    <p:extLst>
      <p:ext uri="{BB962C8B-B14F-4D97-AF65-F5344CB8AC3E}">
        <p14:creationId xmlns:p14="http://schemas.microsoft.com/office/powerpoint/2010/main" val="346680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4</a:t>
            </a:fld>
            <a:endParaRPr lang="en-US"/>
          </a:p>
        </p:txBody>
      </p:sp>
    </p:spTree>
    <p:extLst>
      <p:ext uri="{BB962C8B-B14F-4D97-AF65-F5344CB8AC3E}">
        <p14:creationId xmlns:p14="http://schemas.microsoft.com/office/powerpoint/2010/main" val="388782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7</a:t>
            </a:fld>
            <a:endParaRPr lang="en-US"/>
          </a:p>
        </p:txBody>
      </p:sp>
    </p:spTree>
    <p:extLst>
      <p:ext uri="{BB962C8B-B14F-4D97-AF65-F5344CB8AC3E}">
        <p14:creationId xmlns:p14="http://schemas.microsoft.com/office/powerpoint/2010/main" val="154948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RD is a need to know employee, must keep them in the loop, but otherwise you are responsible to keep the privacy of the person who discloses to you. Others who “need to know” will be determined in conjunction with student life and the Title IX Office.</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8</a:t>
            </a:fld>
            <a:endParaRPr lang="en-US"/>
          </a:p>
        </p:txBody>
      </p:sp>
    </p:spTree>
    <p:extLst>
      <p:ext uri="{BB962C8B-B14F-4D97-AF65-F5344CB8AC3E}">
        <p14:creationId xmlns:p14="http://schemas.microsoft.com/office/powerpoint/2010/main" val="971185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9</a:t>
            </a:fld>
            <a:endParaRPr lang="en-US"/>
          </a:p>
        </p:txBody>
      </p:sp>
    </p:spTree>
    <p:extLst>
      <p:ext uri="{BB962C8B-B14F-4D97-AF65-F5344CB8AC3E}">
        <p14:creationId xmlns:p14="http://schemas.microsoft.com/office/powerpoint/2010/main" val="2959548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11</a:t>
            </a:fld>
            <a:endParaRPr lang="en-US"/>
          </a:p>
        </p:txBody>
      </p:sp>
    </p:spTree>
    <p:extLst>
      <p:ext uri="{BB962C8B-B14F-4D97-AF65-F5344CB8AC3E}">
        <p14:creationId xmlns:p14="http://schemas.microsoft.com/office/powerpoint/2010/main" val="192794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12</a:t>
            </a:fld>
            <a:endParaRPr lang="en-US"/>
          </a:p>
        </p:txBody>
      </p:sp>
    </p:spTree>
    <p:extLst>
      <p:ext uri="{BB962C8B-B14F-4D97-AF65-F5344CB8AC3E}">
        <p14:creationId xmlns:p14="http://schemas.microsoft.com/office/powerpoint/2010/main" val="305551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78570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4269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121082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22814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40992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B2C15-8770-7F46-AD39-31F0870958B9}"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89459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4B2C15-8770-7F46-AD39-31F0870958B9}"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35048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B2C15-8770-7F46-AD39-31F0870958B9}"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42402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B2C15-8770-7F46-AD39-31F0870958B9}" type="datetimeFigureOut">
              <a:rPr lang="en-US" smtClean="0"/>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1683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B2C15-8770-7F46-AD39-31F0870958B9}"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926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B2C15-8770-7F46-AD39-31F0870958B9}"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56449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B2C15-8770-7F46-AD39-31F0870958B9}" type="datetimeFigureOut">
              <a:rPr lang="en-US" smtClean="0"/>
              <a:t>9/10/2021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026A4-848F-5D43-A53B-4072046B4277}" type="slidenum">
              <a:rPr lang="en-US" smtClean="0"/>
              <a:t>‹#›</a:t>
            </a:fld>
            <a:endParaRPr lang="en-US"/>
          </a:p>
        </p:txBody>
      </p:sp>
    </p:spTree>
    <p:extLst>
      <p:ext uri="{BB962C8B-B14F-4D97-AF65-F5344CB8AC3E}">
        <p14:creationId xmlns:p14="http://schemas.microsoft.com/office/powerpoint/2010/main" val="214386070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vnu.edu/titlei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vert="horz" lIns="91440" tIns="45720" rIns="91440" bIns="45720" rtlCol="0" anchor="t">
            <a:normAutofit/>
          </a:bodyPr>
          <a:lstStyle/>
          <a:p>
            <a:r>
              <a:rPr lang="en-US" sz="4800" b="1" i="1" dirty="0">
                <a:solidFill>
                  <a:schemeClr val="accent3">
                    <a:lumMod val="60000"/>
                    <a:lumOff val="40000"/>
                  </a:schemeClr>
                </a:solidFill>
              </a:rPr>
              <a:t>Student Leader Training</a:t>
            </a:r>
          </a:p>
          <a:p>
            <a:r>
              <a:rPr lang="en-US" sz="4800" b="1" i="1" dirty="0">
                <a:solidFill>
                  <a:schemeClr val="accent3">
                    <a:lumMod val="60000"/>
                    <a:lumOff val="40000"/>
                  </a:schemeClr>
                </a:solidFill>
              </a:rPr>
              <a:t>August 2021</a:t>
            </a:r>
            <a:endParaRPr lang="en-US" sz="4800" b="1" i="1" dirty="0">
              <a:solidFill>
                <a:schemeClr val="accent3">
                  <a:lumMod val="60000"/>
                  <a:lumOff val="40000"/>
                </a:schemeClr>
              </a:solidFill>
              <a:cs typeface="Calibri"/>
            </a:endParaRPr>
          </a:p>
        </p:txBody>
      </p:sp>
      <p:pic>
        <p:nvPicPr>
          <p:cNvPr id="5" name="Picture 4" descr="TitleIX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897" y="448234"/>
            <a:ext cx="5088284" cy="3193336"/>
          </a:xfrm>
          <a:prstGeom prst="rect">
            <a:avLst/>
          </a:prstGeom>
        </p:spPr>
      </p:pic>
    </p:spTree>
    <p:extLst>
      <p:ext uri="{BB962C8B-B14F-4D97-AF65-F5344CB8AC3E}">
        <p14:creationId xmlns:p14="http://schemas.microsoft.com/office/powerpoint/2010/main" val="1982851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983-971E-4D12-BE49-14B903C5CC3B}"/>
              </a:ext>
            </a:extLst>
          </p:cNvPr>
          <p:cNvSpPr>
            <a:spLocks noGrp="1"/>
          </p:cNvSpPr>
          <p:nvPr>
            <p:ph type="title"/>
          </p:nvPr>
        </p:nvSpPr>
        <p:spPr>
          <a:xfrm>
            <a:off x="457200" y="2281638"/>
            <a:ext cx="8229600" cy="1143000"/>
          </a:xfrm>
        </p:spPr>
        <p:txBody>
          <a:bodyPr>
            <a:normAutofit/>
          </a:bodyPr>
          <a:lstStyle/>
          <a:p>
            <a:r>
              <a:rPr lang="en-US" sz="6000" dirty="0">
                <a:cs typeface="Calibri"/>
              </a:rPr>
              <a:t>What Do I Report?</a:t>
            </a:r>
            <a:endParaRPr lang="en-US" sz="6000" dirty="0"/>
          </a:p>
        </p:txBody>
      </p:sp>
    </p:spTree>
    <p:extLst>
      <p:ext uri="{BB962C8B-B14F-4D97-AF65-F5344CB8AC3E}">
        <p14:creationId xmlns:p14="http://schemas.microsoft.com/office/powerpoint/2010/main" val="173876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241"/>
            <a:ext cx="8229600" cy="937100"/>
          </a:xfrm>
        </p:spPr>
        <p:txBody>
          <a:bodyPr>
            <a:normAutofit/>
          </a:bodyPr>
          <a:lstStyle/>
          <a:p>
            <a:r>
              <a:rPr lang="en-US" sz="4800" b="1" dirty="0" err="1"/>
              <a:t>Clery</a:t>
            </a:r>
            <a:r>
              <a:rPr lang="en-US" sz="4800" b="1" dirty="0"/>
              <a:t> Act Categories of Crimes</a:t>
            </a:r>
          </a:p>
        </p:txBody>
      </p:sp>
      <p:sp>
        <p:nvSpPr>
          <p:cNvPr id="3" name="Content Placeholder 2"/>
          <p:cNvSpPr>
            <a:spLocks noGrp="1"/>
          </p:cNvSpPr>
          <p:nvPr>
            <p:ph idx="1"/>
          </p:nvPr>
        </p:nvSpPr>
        <p:spPr>
          <a:xfrm>
            <a:off x="457200" y="1182539"/>
            <a:ext cx="8229600" cy="5471071"/>
          </a:xfrm>
        </p:spPr>
        <p:txBody>
          <a:bodyPr>
            <a:normAutofit fontScale="92500" lnSpcReduction="20000"/>
          </a:bodyPr>
          <a:lstStyle/>
          <a:p>
            <a:pPr lvl="0" fontAlgn="base"/>
            <a:r>
              <a:rPr lang="en-US" b="1" dirty="0">
                <a:solidFill>
                  <a:srgbClr val="FFFF00"/>
                </a:solidFill>
              </a:rPr>
              <a:t>Criminal Offenses</a:t>
            </a:r>
          </a:p>
          <a:p>
            <a:pPr lvl="1" fontAlgn="base"/>
            <a:r>
              <a:rPr lang="en-US" dirty="0"/>
              <a:t>Criminal homicide, murder, manslaughter, non-negligent manslaughter, sexual assault, rape, fondling, incest, statutory rape, robbery, aggravated assault, burglary, motor vehicle theft, arson</a:t>
            </a:r>
            <a:br>
              <a:rPr lang="en-US" sz="1800" dirty="0"/>
            </a:br>
            <a:endParaRPr lang="en-US" sz="1800" dirty="0"/>
          </a:p>
          <a:p>
            <a:pPr lvl="0" fontAlgn="base"/>
            <a:r>
              <a:rPr lang="en-US" b="1" dirty="0">
                <a:solidFill>
                  <a:srgbClr val="FFFF00"/>
                </a:solidFill>
              </a:rPr>
              <a:t>Hate Crimes</a:t>
            </a:r>
            <a:endParaRPr lang="en-US" sz="2000" b="1" dirty="0">
              <a:solidFill>
                <a:srgbClr val="FFFF00"/>
              </a:solidFill>
            </a:endParaRPr>
          </a:p>
          <a:p>
            <a:pPr lvl="1" fontAlgn="base"/>
            <a:r>
              <a:rPr lang="en-US" dirty="0"/>
              <a:t>Race, religion, sexual orientation, gender, gender identity, ethnicity, national origin, disability</a:t>
            </a:r>
            <a:br>
              <a:rPr lang="en-US" sz="1600" dirty="0"/>
            </a:br>
            <a:endParaRPr lang="en-US" sz="1600" dirty="0"/>
          </a:p>
          <a:p>
            <a:pPr lvl="0" fontAlgn="base"/>
            <a:r>
              <a:rPr lang="en-US" b="1" dirty="0">
                <a:solidFill>
                  <a:srgbClr val="FFFF00"/>
                </a:solidFill>
              </a:rPr>
              <a:t>VAWA Offenses</a:t>
            </a:r>
            <a:endParaRPr lang="en-US" sz="1600" b="1" dirty="0">
              <a:solidFill>
                <a:srgbClr val="FFFF00"/>
              </a:solidFill>
            </a:endParaRPr>
          </a:p>
          <a:p>
            <a:pPr lvl="1" fontAlgn="base"/>
            <a:r>
              <a:rPr lang="en-US" dirty="0"/>
              <a:t>Dating violence, domestic violence, stalking</a:t>
            </a:r>
            <a:br>
              <a:rPr lang="en-US" sz="2000" dirty="0"/>
            </a:br>
            <a:endParaRPr lang="en-US" sz="2700" dirty="0"/>
          </a:p>
          <a:p>
            <a:pPr lvl="0" fontAlgn="base"/>
            <a:r>
              <a:rPr lang="en-US" b="1" dirty="0">
                <a:solidFill>
                  <a:srgbClr val="FFFF00"/>
                </a:solidFill>
              </a:rPr>
              <a:t>Arrests &amp; Referrals for Disciplinary Action</a:t>
            </a:r>
            <a:endParaRPr lang="en-US" sz="2000" b="1" dirty="0">
              <a:solidFill>
                <a:srgbClr val="FFFF00"/>
              </a:solidFill>
            </a:endParaRPr>
          </a:p>
          <a:p>
            <a:pPr lvl="1" fontAlgn="base"/>
            <a:r>
              <a:rPr lang="en-US" dirty="0"/>
              <a:t>Weapons, drug abuse, liquor law violations</a:t>
            </a:r>
            <a:endParaRPr lang="en-US" sz="1800" dirty="0"/>
          </a:p>
          <a:p>
            <a:pPr lvl="1" fontAlgn="base"/>
            <a:endParaRPr lang="en-US" sz="2000" b="1" dirty="0"/>
          </a:p>
          <a:p>
            <a:pPr lvl="1" fontAlgn="base"/>
            <a:endParaRPr lang="en-US" sz="2000" b="1" dirty="0"/>
          </a:p>
          <a:p>
            <a:pPr lvl="1" fontAlgn="base"/>
            <a:endParaRPr lang="en-US" sz="2000" b="1" dirty="0"/>
          </a:p>
          <a:p>
            <a:endParaRPr lang="en-US" dirty="0"/>
          </a:p>
        </p:txBody>
      </p:sp>
    </p:spTree>
    <p:extLst>
      <p:ext uri="{BB962C8B-B14F-4D97-AF65-F5344CB8AC3E}">
        <p14:creationId xmlns:p14="http://schemas.microsoft.com/office/powerpoint/2010/main" val="284257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Prohibited Conduct </a:t>
            </a:r>
          </a:p>
        </p:txBody>
      </p:sp>
      <p:sp>
        <p:nvSpPr>
          <p:cNvPr id="3" name="Content Placeholder 2"/>
          <p:cNvSpPr>
            <a:spLocks noGrp="1"/>
          </p:cNvSpPr>
          <p:nvPr>
            <p:ph idx="1"/>
          </p:nvPr>
        </p:nvSpPr>
        <p:spPr>
          <a:xfrm>
            <a:off x="457200" y="1600200"/>
            <a:ext cx="8229600" cy="4854388"/>
          </a:xfrm>
        </p:spPr>
        <p:txBody>
          <a:bodyPr>
            <a:normAutofit fontScale="85000" lnSpcReduction="20000"/>
          </a:bodyPr>
          <a:lstStyle/>
          <a:p>
            <a:pPr lvl="0"/>
            <a:r>
              <a:rPr lang="en-US" dirty="0"/>
              <a:t>Sexual Harassment</a:t>
            </a:r>
          </a:p>
          <a:p>
            <a:pPr lvl="0"/>
            <a:r>
              <a:rPr lang="en-US" dirty="0">
                <a:solidFill>
                  <a:srgbClr val="FFFF00"/>
                </a:solidFill>
              </a:rPr>
              <a:t>Sex/Gender Discrimination (disparate treatment because of sex)</a:t>
            </a:r>
          </a:p>
          <a:p>
            <a:pPr lvl="0"/>
            <a:r>
              <a:rPr lang="en-US" dirty="0">
                <a:solidFill>
                  <a:srgbClr val="FFFFFF"/>
                </a:solidFill>
              </a:rPr>
              <a:t>Non-Consensual Sexual Intercourse </a:t>
            </a:r>
          </a:p>
          <a:p>
            <a:pPr lvl="0"/>
            <a:r>
              <a:rPr lang="en-US" dirty="0">
                <a:solidFill>
                  <a:srgbClr val="FFFF00"/>
                </a:solidFill>
              </a:rPr>
              <a:t>Non-Consensual Sexual Contact</a:t>
            </a:r>
          </a:p>
          <a:p>
            <a:pPr lvl="0"/>
            <a:r>
              <a:rPr lang="en-US" dirty="0">
                <a:solidFill>
                  <a:srgbClr val="FFFFFF"/>
                </a:solidFill>
              </a:rPr>
              <a:t>Sexual Exploitation</a:t>
            </a:r>
          </a:p>
          <a:p>
            <a:pPr lvl="0"/>
            <a:r>
              <a:rPr lang="en-US" dirty="0">
                <a:solidFill>
                  <a:srgbClr val="FFFF00"/>
                </a:solidFill>
              </a:rPr>
              <a:t>Stalking</a:t>
            </a:r>
          </a:p>
          <a:p>
            <a:pPr lvl="0"/>
            <a:r>
              <a:rPr lang="en-US" dirty="0">
                <a:solidFill>
                  <a:srgbClr val="FFFFFF"/>
                </a:solidFill>
              </a:rPr>
              <a:t>Physical Harm and Intimidation</a:t>
            </a:r>
          </a:p>
          <a:p>
            <a:pPr lvl="0"/>
            <a:r>
              <a:rPr lang="en-US" dirty="0">
                <a:solidFill>
                  <a:srgbClr val="FFFF00"/>
                </a:solidFill>
              </a:rPr>
              <a:t>Harassment, Bullying or Cyber bullying</a:t>
            </a:r>
          </a:p>
          <a:p>
            <a:pPr lvl="0"/>
            <a:r>
              <a:rPr lang="en-US" dirty="0">
                <a:solidFill>
                  <a:srgbClr val="FFFFFF"/>
                </a:solidFill>
              </a:rPr>
              <a:t>Intimate Partner Violence</a:t>
            </a:r>
          </a:p>
          <a:p>
            <a:pPr lvl="0"/>
            <a:r>
              <a:rPr lang="en-US" dirty="0">
                <a:solidFill>
                  <a:srgbClr val="FFFF00"/>
                </a:solidFill>
              </a:rPr>
              <a:t>Retaliation</a:t>
            </a:r>
          </a:p>
          <a:p>
            <a:endParaRPr lang="en-US" dirty="0"/>
          </a:p>
        </p:txBody>
      </p:sp>
    </p:spTree>
    <p:extLst>
      <p:ext uri="{BB962C8B-B14F-4D97-AF65-F5344CB8AC3E}">
        <p14:creationId xmlns:p14="http://schemas.microsoft.com/office/powerpoint/2010/main" val="132027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471"/>
            <a:ext cx="8229600" cy="1165411"/>
          </a:xfrm>
        </p:spPr>
        <p:txBody>
          <a:bodyPr>
            <a:normAutofit/>
          </a:bodyPr>
          <a:lstStyle/>
          <a:p>
            <a:r>
              <a:rPr lang="en-US" sz="5400" b="1" dirty="0"/>
              <a:t>Scope of Policy</a:t>
            </a:r>
          </a:p>
        </p:txBody>
      </p:sp>
      <p:sp>
        <p:nvSpPr>
          <p:cNvPr id="3" name="Content Placeholder 2"/>
          <p:cNvSpPr>
            <a:spLocks noGrp="1"/>
          </p:cNvSpPr>
          <p:nvPr>
            <p:ph idx="1"/>
          </p:nvPr>
        </p:nvSpPr>
        <p:spPr>
          <a:xfrm>
            <a:off x="457200" y="1464235"/>
            <a:ext cx="8229600" cy="5274236"/>
          </a:xfrm>
        </p:spPr>
        <p:txBody>
          <a:bodyPr>
            <a:normAutofit lnSpcReduction="10000"/>
          </a:bodyPr>
          <a:lstStyle/>
          <a:p>
            <a:pPr marL="0" indent="0">
              <a:buNone/>
            </a:pPr>
            <a:r>
              <a:rPr lang="en-US" dirty="0"/>
              <a:t>Title IX policy </a:t>
            </a:r>
            <a:r>
              <a:rPr lang="en-US" u="sng" dirty="0"/>
              <a:t>applies to all University employees and students</a:t>
            </a:r>
            <a:r>
              <a:rPr lang="en-US" dirty="0"/>
              <a:t>, when engaged in University sponsored events on or off University property. </a:t>
            </a:r>
          </a:p>
          <a:p>
            <a:pPr lvl="0" fontAlgn="base"/>
            <a:r>
              <a:rPr lang="en-US" b="1" dirty="0">
                <a:solidFill>
                  <a:srgbClr val="FFFF00"/>
                </a:solidFill>
              </a:rPr>
              <a:t>Prohibited Conduct Occurring</a:t>
            </a:r>
            <a:r>
              <a:rPr lang="en-US" dirty="0"/>
              <a:t>:</a:t>
            </a:r>
            <a:endParaRPr lang="en-US" sz="1100" dirty="0"/>
          </a:p>
          <a:p>
            <a:pPr lvl="1" fontAlgn="base">
              <a:buFont typeface="Wingdings" charset="2"/>
              <a:buChar char="ü"/>
            </a:pPr>
            <a:r>
              <a:rPr lang="en-US" dirty="0"/>
              <a:t>On Campus</a:t>
            </a:r>
            <a:endParaRPr lang="en-US" sz="1600" dirty="0"/>
          </a:p>
          <a:p>
            <a:pPr lvl="1" fontAlgn="base">
              <a:buFont typeface="Wingdings" charset="2"/>
              <a:buChar char="ü"/>
            </a:pPr>
            <a:r>
              <a:rPr lang="en-US" dirty="0"/>
              <a:t>Within the context of any MVNU education program or activity</a:t>
            </a:r>
            <a:endParaRPr lang="en-US" sz="1600" dirty="0"/>
          </a:p>
          <a:p>
            <a:pPr lvl="1" fontAlgn="base">
              <a:buFont typeface="Wingdings" charset="2"/>
              <a:buChar char="ü"/>
            </a:pPr>
            <a:r>
              <a:rPr lang="en-US" dirty="0"/>
              <a:t>Has continuing adverse effects on campus, on members of the MVNU community</a:t>
            </a:r>
            <a:endParaRPr lang="en-US" sz="1600" dirty="0"/>
          </a:p>
          <a:p>
            <a:pPr lvl="1" fontAlgn="base">
              <a:buFont typeface="Wingdings" charset="2"/>
              <a:buChar char="ü"/>
            </a:pPr>
            <a:r>
              <a:rPr lang="en-US" dirty="0"/>
              <a:t>Regardless of where the conduct occurred when it occurs, i.e., on or off campus</a:t>
            </a:r>
            <a:endParaRPr lang="en-US" sz="1600" dirty="0"/>
          </a:p>
          <a:p>
            <a:endParaRPr lang="en-US" dirty="0"/>
          </a:p>
          <a:p>
            <a:pPr marL="457200" lvl="1" indent="0" fontAlgn="base">
              <a:buNone/>
            </a:pPr>
            <a:endParaRPr lang="en-US" sz="3400" dirty="0"/>
          </a:p>
          <a:p>
            <a:pPr lvl="1" fontAlgn="base"/>
            <a:endParaRPr lang="en-US" sz="3400" dirty="0"/>
          </a:p>
          <a:p>
            <a:endParaRPr lang="en-US" dirty="0"/>
          </a:p>
        </p:txBody>
      </p:sp>
    </p:spTree>
    <p:extLst>
      <p:ext uri="{BB962C8B-B14F-4D97-AF65-F5344CB8AC3E}">
        <p14:creationId xmlns:p14="http://schemas.microsoft.com/office/powerpoint/2010/main" val="165681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Scope of Policy</a:t>
            </a:r>
          </a:p>
        </p:txBody>
      </p:sp>
      <p:sp>
        <p:nvSpPr>
          <p:cNvPr id="3" name="Content Placeholder 2"/>
          <p:cNvSpPr>
            <a:spLocks noGrp="1"/>
          </p:cNvSpPr>
          <p:nvPr>
            <p:ph idx="1"/>
          </p:nvPr>
        </p:nvSpPr>
        <p:spPr>
          <a:xfrm>
            <a:off x="457200" y="2160690"/>
            <a:ext cx="8229600" cy="3965473"/>
          </a:xfrm>
        </p:spPr>
        <p:txBody>
          <a:bodyPr>
            <a:normAutofit/>
          </a:bodyPr>
          <a:lstStyle/>
          <a:p>
            <a:pPr lvl="0">
              <a:buFont typeface="Wingdings" charset="2"/>
              <a:buChar char="v"/>
            </a:pPr>
            <a:r>
              <a:rPr lang="en-US" dirty="0"/>
              <a:t>  Regardless of when, where or with whom the conduct occurred, the </a:t>
            </a:r>
            <a:r>
              <a:rPr lang="en-US" u="sng" dirty="0">
                <a:solidFill>
                  <a:srgbClr val="FFFF00"/>
                </a:solidFill>
              </a:rPr>
              <a:t>University will offer resources and assistance </a:t>
            </a:r>
            <a:r>
              <a:rPr lang="en-US" dirty="0">
                <a:solidFill>
                  <a:srgbClr val="FFFFFF"/>
                </a:solidFill>
              </a:rPr>
              <a:t>to any individuals who have been affected by Prohibited Conduct.</a:t>
            </a:r>
            <a:endParaRPr lang="en-US" dirty="0"/>
          </a:p>
        </p:txBody>
      </p:sp>
    </p:spTree>
    <p:extLst>
      <p:ext uri="{BB962C8B-B14F-4D97-AF65-F5344CB8AC3E}">
        <p14:creationId xmlns:p14="http://schemas.microsoft.com/office/powerpoint/2010/main" val="314579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62" y="534756"/>
            <a:ext cx="5722527" cy="1370458"/>
          </a:xfrm>
        </p:spPr>
        <p:txBody>
          <a:bodyPr>
            <a:noAutofit/>
          </a:bodyPr>
          <a:lstStyle/>
          <a:p>
            <a:r>
              <a:rPr lang="en-US" sz="4800" b="1" dirty="0"/>
              <a:t>Not Within the Scope</a:t>
            </a:r>
          </a:p>
        </p:txBody>
      </p:sp>
      <p:sp>
        <p:nvSpPr>
          <p:cNvPr id="3" name="Content Placeholder 2"/>
          <p:cNvSpPr>
            <a:spLocks noGrp="1"/>
          </p:cNvSpPr>
          <p:nvPr>
            <p:ph idx="1"/>
          </p:nvPr>
        </p:nvSpPr>
        <p:spPr>
          <a:xfrm>
            <a:off x="545576" y="3184051"/>
            <a:ext cx="8229600" cy="3992333"/>
          </a:xfrm>
        </p:spPr>
        <p:txBody>
          <a:bodyPr>
            <a:normAutofit/>
          </a:bodyPr>
          <a:lstStyle/>
          <a:p>
            <a:pPr lvl="0" fontAlgn="base"/>
            <a:r>
              <a:rPr lang="en-US" sz="2800" dirty="0"/>
              <a:t>Ev</a:t>
            </a:r>
            <a:r>
              <a:rPr lang="en-US" sz="2800" u="sng" dirty="0"/>
              <a:t>ents occurring prior to arriving on campus</a:t>
            </a:r>
          </a:p>
          <a:p>
            <a:pPr lvl="1"/>
            <a:r>
              <a:rPr lang="en-US" sz="2000" dirty="0"/>
              <a:t>e.g., An assault that occurred during high school</a:t>
            </a:r>
            <a:br>
              <a:rPr lang="en-US" sz="2000" dirty="0"/>
            </a:br>
            <a:endParaRPr lang="en-US" sz="2000" dirty="0"/>
          </a:p>
          <a:p>
            <a:pPr marL="0" indent="0">
              <a:buNone/>
            </a:pPr>
            <a:r>
              <a:rPr lang="en-US" sz="1100" dirty="0"/>
              <a:t>	</a:t>
            </a:r>
            <a:endParaRPr lang="en-US" sz="2000" dirty="0"/>
          </a:p>
        </p:txBody>
      </p:sp>
      <p:pic>
        <p:nvPicPr>
          <p:cNvPr id="4" name="Picture 3"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429" y="534756"/>
            <a:ext cx="1765763" cy="1765763"/>
          </a:xfrm>
          <a:prstGeom prst="rect">
            <a:avLst/>
          </a:prstGeom>
        </p:spPr>
      </p:pic>
    </p:spTree>
    <p:extLst>
      <p:ext uri="{BB962C8B-B14F-4D97-AF65-F5344CB8AC3E}">
        <p14:creationId xmlns:p14="http://schemas.microsoft.com/office/powerpoint/2010/main" val="4238066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Minors on Campus</a:t>
            </a:r>
          </a:p>
        </p:txBody>
      </p:sp>
      <p:sp>
        <p:nvSpPr>
          <p:cNvPr id="3" name="Content Placeholder 2"/>
          <p:cNvSpPr>
            <a:spLocks noGrp="1"/>
          </p:cNvSpPr>
          <p:nvPr>
            <p:ph idx="1"/>
          </p:nvPr>
        </p:nvSpPr>
        <p:spPr>
          <a:xfrm>
            <a:off x="457200" y="1600200"/>
            <a:ext cx="8229600" cy="4838071"/>
          </a:xfrm>
        </p:spPr>
        <p:txBody>
          <a:bodyPr>
            <a:normAutofit/>
          </a:bodyPr>
          <a:lstStyle/>
          <a:p>
            <a:pPr lvl="0" fontAlgn="base"/>
            <a:r>
              <a:rPr lang="en-US" dirty="0"/>
              <a:t>Prospective students are likely minors</a:t>
            </a:r>
          </a:p>
          <a:p>
            <a:pPr marL="0" lvl="0" indent="0" fontAlgn="base">
              <a:buNone/>
            </a:pPr>
            <a:endParaRPr lang="en-US" dirty="0"/>
          </a:p>
          <a:p>
            <a:pPr lvl="0" fontAlgn="base"/>
            <a:r>
              <a:rPr lang="en-US" dirty="0"/>
              <a:t>Report any concerns to </a:t>
            </a:r>
          </a:p>
          <a:p>
            <a:pPr lvl="1" fontAlgn="base"/>
            <a:r>
              <a:rPr lang="en-US" dirty="0"/>
              <a:t>Campus Safety:  </a:t>
            </a:r>
          </a:p>
          <a:p>
            <a:pPr lvl="2" fontAlgn="base"/>
            <a:r>
              <a:rPr lang="en-US" dirty="0"/>
              <a:t>740-397-9000, Ext. 8686</a:t>
            </a:r>
          </a:p>
          <a:p>
            <a:pPr lvl="2" fontAlgn="base"/>
            <a:r>
              <a:rPr lang="en-US" dirty="0"/>
              <a:t>740-399-8686</a:t>
            </a:r>
          </a:p>
          <a:p>
            <a:pPr lvl="1" fontAlgn="base"/>
            <a:r>
              <a:rPr lang="en-US" dirty="0"/>
              <a:t>Knox County Child Protective Services:  740-392-5437</a:t>
            </a:r>
          </a:p>
          <a:p>
            <a:pPr marL="0" indent="0">
              <a:buNone/>
            </a:pPr>
            <a:endParaRPr lang="en-US" dirty="0"/>
          </a:p>
        </p:txBody>
      </p:sp>
    </p:spTree>
    <p:extLst>
      <p:ext uri="{BB962C8B-B14F-4D97-AF65-F5344CB8AC3E}">
        <p14:creationId xmlns:p14="http://schemas.microsoft.com/office/powerpoint/2010/main" val="171750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8CA6-361C-4FC8-855F-334D396EC233}"/>
              </a:ext>
            </a:extLst>
          </p:cNvPr>
          <p:cNvSpPr>
            <a:spLocks noGrp="1"/>
          </p:cNvSpPr>
          <p:nvPr>
            <p:ph type="title"/>
          </p:nvPr>
        </p:nvSpPr>
        <p:spPr>
          <a:xfrm>
            <a:off x="520200" y="2587638"/>
            <a:ext cx="8229600" cy="1143000"/>
          </a:xfrm>
        </p:spPr>
        <p:txBody>
          <a:bodyPr>
            <a:normAutofit/>
          </a:bodyPr>
          <a:lstStyle/>
          <a:p>
            <a:r>
              <a:rPr lang="en-US" sz="6000" dirty="0">
                <a:cs typeface="Calibri"/>
              </a:rPr>
              <a:t>How Do I Report?</a:t>
            </a:r>
            <a:endParaRPr lang="en-US" sz="6000" dirty="0"/>
          </a:p>
        </p:txBody>
      </p:sp>
    </p:spTree>
    <p:extLst>
      <p:ext uri="{BB962C8B-B14F-4D97-AF65-F5344CB8AC3E}">
        <p14:creationId xmlns:p14="http://schemas.microsoft.com/office/powerpoint/2010/main" val="2844549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891"/>
          </a:xfrm>
        </p:spPr>
        <p:txBody>
          <a:bodyPr>
            <a:noAutofit/>
          </a:bodyPr>
          <a:lstStyle/>
          <a:p>
            <a:r>
              <a:rPr lang="en-US" sz="5400" b="1" i="1" dirty="0"/>
              <a:t>TIX Webpage</a:t>
            </a:r>
          </a:p>
        </p:txBody>
      </p:sp>
      <p:pic>
        <p:nvPicPr>
          <p:cNvPr id="3" name="Picture 2"/>
          <p:cNvPicPr>
            <a:picLocks noChangeAspect="1"/>
          </p:cNvPicPr>
          <p:nvPr/>
        </p:nvPicPr>
        <p:blipFill>
          <a:blip r:embed="rId3"/>
          <a:stretch>
            <a:fillRect/>
          </a:stretch>
        </p:blipFill>
        <p:spPr>
          <a:xfrm>
            <a:off x="1026368" y="1068208"/>
            <a:ext cx="7305869" cy="5693828"/>
          </a:xfrm>
          <a:prstGeom prst="rect">
            <a:avLst/>
          </a:prstGeom>
        </p:spPr>
      </p:pic>
    </p:spTree>
    <p:extLst>
      <p:ext uri="{BB962C8B-B14F-4D97-AF65-F5344CB8AC3E}">
        <p14:creationId xmlns:p14="http://schemas.microsoft.com/office/powerpoint/2010/main" val="122166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ED832E6-1548-43F1-A11F-13EFF89E5FC3}"/>
              </a:ext>
            </a:extLst>
          </p:cNvPr>
          <p:cNvSpPr>
            <a:spLocks noGrp="1"/>
          </p:cNvSpPr>
          <p:nvPr/>
        </p:nvSpPr>
        <p:spPr>
          <a:xfrm>
            <a:off x="563136" y="1753241"/>
            <a:ext cx="2476306" cy="4879031"/>
          </a:xfrm>
          <a:prstGeom prst="rect">
            <a:avLst/>
          </a:prstGeom>
        </p:spPr>
        <p:txBody>
          <a:bodyPr vert="horz" lIns="91440" tIns="45720" rIns="91440" bIns="45720" rtlCol="0" anchor="t">
            <a:normAutofit fontScale="70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b="1" dirty="0">
                <a:solidFill>
                  <a:srgbClr val="FFFF00"/>
                </a:solidFill>
              </a:rPr>
              <a:t>Title IX Coordinator</a:t>
            </a:r>
            <a:endParaRPr lang="en-US" dirty="0">
              <a:solidFill>
                <a:srgbClr val="FFFF00"/>
              </a:solidFill>
            </a:endParaRPr>
          </a:p>
          <a:p>
            <a:pPr marL="0" indent="0" algn="ctr">
              <a:buNone/>
            </a:pPr>
            <a:r>
              <a:rPr lang="en-US" i="1" dirty="0"/>
              <a:t>Katie Sherman</a:t>
            </a:r>
          </a:p>
          <a:p>
            <a:pPr marL="0" indent="0">
              <a:buNone/>
            </a:pPr>
            <a:endParaRPr lang="en-US" dirty="0"/>
          </a:p>
          <a:p>
            <a:endParaRPr lang="en-US" dirty="0"/>
          </a:p>
          <a:p>
            <a:endParaRPr lang="en-US" dirty="0"/>
          </a:p>
          <a:p>
            <a:endParaRPr lang="en-US" b="1" dirty="0"/>
          </a:p>
          <a:p>
            <a:pPr marL="0" indent="0">
              <a:buNone/>
            </a:pPr>
            <a:endParaRPr lang="en-US" dirty="0"/>
          </a:p>
          <a:p>
            <a:endParaRPr lang="en-US" sz="2600" dirty="0"/>
          </a:p>
          <a:p>
            <a:pPr marL="0" indent="0" algn="ctr">
              <a:buNone/>
            </a:pPr>
            <a:endParaRPr lang="en-US" sz="2600" dirty="0"/>
          </a:p>
          <a:p>
            <a:pPr marL="0" indent="0" algn="ctr">
              <a:buNone/>
            </a:pPr>
            <a:endParaRPr lang="en-US" sz="2600" dirty="0"/>
          </a:p>
          <a:p>
            <a:pPr marL="0" indent="0" algn="ctr">
              <a:buNone/>
            </a:pPr>
            <a:r>
              <a:rPr lang="en-US" sz="2600" dirty="0"/>
              <a:t>Responsible for monitoring compliance, solidifies interim measures and provides trainings and prevention programming.</a:t>
            </a:r>
            <a:endParaRPr lang="en-US">
              <a:cs typeface="Calibri"/>
            </a:endParaRPr>
          </a:p>
        </p:txBody>
      </p:sp>
      <p:sp>
        <p:nvSpPr>
          <p:cNvPr id="5" name="Content Placeholder 5">
            <a:extLst>
              <a:ext uri="{FF2B5EF4-FFF2-40B4-BE49-F238E27FC236}">
                <a16:creationId xmlns:a16="http://schemas.microsoft.com/office/drawing/2014/main" id="{DCE4F842-521C-4A4B-9CF3-1E7850A632A0}"/>
              </a:ext>
            </a:extLst>
          </p:cNvPr>
          <p:cNvSpPr>
            <a:spLocks noGrp="1"/>
          </p:cNvSpPr>
          <p:nvPr/>
        </p:nvSpPr>
        <p:spPr>
          <a:xfrm>
            <a:off x="3591989" y="1753241"/>
            <a:ext cx="2331902" cy="5026700"/>
          </a:xfrm>
          <a:prstGeom prst="rect">
            <a:avLst/>
          </a:prstGeom>
        </p:spPr>
        <p:txBody>
          <a:bodyPr vert="horz" lIns="91440" tIns="45720" rIns="91440" bIns="45720" rtlCol="0" anchor="t">
            <a:normAutofit fontScale="7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2600" b="1" dirty="0">
                <a:solidFill>
                  <a:srgbClr val="FFFF00"/>
                </a:solidFill>
              </a:rPr>
              <a:t>Deputy Coordinator</a:t>
            </a:r>
            <a:endParaRPr lang="en-US" sz="2600" dirty="0">
              <a:solidFill>
                <a:srgbClr val="FFFF00"/>
              </a:solidFill>
            </a:endParaRPr>
          </a:p>
          <a:p>
            <a:pPr marL="0" indent="0" algn="ctr">
              <a:buNone/>
            </a:pPr>
            <a:r>
              <a:rPr lang="en-US" sz="2600" i="1"/>
              <a:t>Michael Simmons</a:t>
            </a:r>
            <a:endParaRPr lang="en-US" sz="2600" i="1">
              <a:cs typeface="Calibri"/>
            </a:endParaRPr>
          </a:p>
          <a:p>
            <a:endParaRPr lang="en-US" sz="2600" b="1" dirty="0"/>
          </a:p>
          <a:p>
            <a:endParaRPr lang="en-US" sz="2600" b="1" dirty="0"/>
          </a:p>
          <a:p>
            <a:pPr marL="0" indent="0">
              <a:buNone/>
            </a:pPr>
            <a:endParaRPr lang="en-US" sz="2600" b="1" dirty="0"/>
          </a:p>
          <a:p>
            <a:endParaRPr lang="en-US" sz="2600" b="1" dirty="0"/>
          </a:p>
          <a:p>
            <a:endParaRPr lang="en-US" sz="2600" b="1" dirty="0"/>
          </a:p>
          <a:p>
            <a:endParaRPr lang="en-US" sz="2600" b="1" dirty="0"/>
          </a:p>
          <a:p>
            <a:pPr marL="0" indent="0">
              <a:buNone/>
            </a:pPr>
            <a:endParaRPr lang="en-US" sz="2600" dirty="0"/>
          </a:p>
          <a:p>
            <a:pPr marL="0" indent="0" algn="ctr">
              <a:buNone/>
            </a:pPr>
            <a:r>
              <a:rPr lang="en-US" sz="2600" dirty="0"/>
              <a:t>Responsible for investigations and informal resolutions</a:t>
            </a:r>
          </a:p>
          <a:p>
            <a:endParaRPr lang="en-US" dirty="0"/>
          </a:p>
        </p:txBody>
      </p:sp>
      <p:pic>
        <p:nvPicPr>
          <p:cNvPr id="6" name="Picture 5">
            <a:extLst>
              <a:ext uri="{FF2B5EF4-FFF2-40B4-BE49-F238E27FC236}">
                <a16:creationId xmlns:a16="http://schemas.microsoft.com/office/drawing/2014/main" id="{CDE07B98-A779-4D55-A032-B82EB781CFF1}"/>
              </a:ext>
            </a:extLst>
          </p:cNvPr>
          <p:cNvPicPr>
            <a:picLocks noChangeAspect="1"/>
          </p:cNvPicPr>
          <p:nvPr/>
        </p:nvPicPr>
        <p:blipFill>
          <a:blip r:embed="rId2"/>
          <a:stretch>
            <a:fillRect/>
          </a:stretch>
        </p:blipFill>
        <p:spPr>
          <a:xfrm>
            <a:off x="1115683" y="2408663"/>
            <a:ext cx="1371212" cy="1996069"/>
          </a:xfrm>
          <a:prstGeom prst="rect">
            <a:avLst/>
          </a:prstGeom>
        </p:spPr>
      </p:pic>
      <p:sp>
        <p:nvSpPr>
          <p:cNvPr id="7" name="Content Placeholder 5">
            <a:extLst>
              <a:ext uri="{FF2B5EF4-FFF2-40B4-BE49-F238E27FC236}">
                <a16:creationId xmlns:a16="http://schemas.microsoft.com/office/drawing/2014/main" id="{8F936AB6-7C2F-445C-820C-7408DAC69EDB}"/>
              </a:ext>
            </a:extLst>
          </p:cNvPr>
          <p:cNvSpPr txBox="1">
            <a:spLocks/>
          </p:cNvSpPr>
          <p:nvPr/>
        </p:nvSpPr>
        <p:spPr>
          <a:xfrm>
            <a:off x="6229815" y="1755741"/>
            <a:ext cx="2456985" cy="4712059"/>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buFont typeface="Arial"/>
              <a:buNone/>
            </a:pPr>
            <a:r>
              <a:rPr lang="en-US" sz="2000" b="1" dirty="0">
                <a:solidFill>
                  <a:srgbClr val="FFFF00"/>
                </a:solidFill>
              </a:rPr>
              <a:t>Deputy Coordinator</a:t>
            </a:r>
            <a:endParaRPr lang="en-US" sz="2000" dirty="0">
              <a:solidFill>
                <a:srgbClr val="FFFF00"/>
              </a:solidFill>
            </a:endParaRPr>
          </a:p>
          <a:p>
            <a:pPr marL="0" indent="0" algn="ctr">
              <a:buFont typeface="Arial"/>
              <a:buNone/>
            </a:pPr>
            <a:r>
              <a:rPr lang="en-US" sz="2000" i="1" dirty="0"/>
              <a:t>Deb Oakes</a:t>
            </a:r>
          </a:p>
          <a:p>
            <a:endParaRPr lang="en-US" sz="2000" b="1" dirty="0"/>
          </a:p>
          <a:p>
            <a:endParaRPr lang="en-US" sz="2000" b="1" dirty="0"/>
          </a:p>
          <a:p>
            <a:pPr marL="0" indent="0">
              <a:buFont typeface="Arial"/>
              <a:buNone/>
            </a:pPr>
            <a:endParaRPr lang="en-US" sz="2000" b="1" dirty="0"/>
          </a:p>
          <a:p>
            <a:endParaRPr lang="en-US" sz="2000" b="1" dirty="0"/>
          </a:p>
          <a:p>
            <a:pPr marL="0" indent="0">
              <a:buNone/>
            </a:pPr>
            <a:endParaRPr lang="en-US" sz="2000" b="1" dirty="0"/>
          </a:p>
          <a:p>
            <a:pPr algn="ctr"/>
            <a:endParaRPr lang="en-US" sz="2000" dirty="0"/>
          </a:p>
          <a:p>
            <a:pPr algn="ctr"/>
            <a:endParaRPr lang="en-US" sz="2000" dirty="0"/>
          </a:p>
          <a:p>
            <a:pPr marL="0" indent="0" algn="ctr">
              <a:buNone/>
            </a:pPr>
            <a:r>
              <a:rPr lang="en-US" sz="2000" dirty="0"/>
              <a:t>Responsible for initial intakes when reports are submitted</a:t>
            </a:r>
            <a:endParaRPr lang="en-US">
              <a:cs typeface="Calibri"/>
            </a:endParaRPr>
          </a:p>
          <a:p>
            <a:endParaRPr lang="en-US" dirty="0"/>
          </a:p>
        </p:txBody>
      </p:sp>
      <p:pic>
        <p:nvPicPr>
          <p:cNvPr id="8" name="Picture 7">
            <a:extLst>
              <a:ext uri="{FF2B5EF4-FFF2-40B4-BE49-F238E27FC236}">
                <a16:creationId xmlns:a16="http://schemas.microsoft.com/office/drawing/2014/main" id="{37FA7AA4-E5FA-43D3-8F88-F68D7E556BB2}"/>
              </a:ext>
            </a:extLst>
          </p:cNvPr>
          <p:cNvPicPr>
            <a:picLocks noChangeAspect="1"/>
          </p:cNvPicPr>
          <p:nvPr/>
        </p:nvPicPr>
        <p:blipFill>
          <a:blip r:embed="rId3"/>
          <a:stretch>
            <a:fillRect/>
          </a:stretch>
        </p:blipFill>
        <p:spPr>
          <a:xfrm>
            <a:off x="6844429" y="2538644"/>
            <a:ext cx="1346889" cy="1819070"/>
          </a:xfrm>
          <a:prstGeom prst="rect">
            <a:avLst/>
          </a:prstGeom>
        </p:spPr>
      </p:pic>
      <p:pic>
        <p:nvPicPr>
          <p:cNvPr id="9" name="Picture 8">
            <a:extLst>
              <a:ext uri="{FF2B5EF4-FFF2-40B4-BE49-F238E27FC236}">
                <a16:creationId xmlns:a16="http://schemas.microsoft.com/office/drawing/2014/main" id="{3649F35E-5DE5-4A5C-9A72-6C2FB2142A8D}"/>
              </a:ext>
            </a:extLst>
          </p:cNvPr>
          <p:cNvPicPr>
            <a:picLocks noChangeAspect="1"/>
          </p:cNvPicPr>
          <p:nvPr/>
        </p:nvPicPr>
        <p:blipFill>
          <a:blip r:embed="rId4"/>
          <a:stretch>
            <a:fillRect/>
          </a:stretch>
        </p:blipFill>
        <p:spPr>
          <a:xfrm>
            <a:off x="4141173" y="2478600"/>
            <a:ext cx="1185653" cy="1963800"/>
          </a:xfrm>
          <a:prstGeom prst="rect">
            <a:avLst/>
          </a:prstGeom>
        </p:spPr>
      </p:pic>
      <p:sp>
        <p:nvSpPr>
          <p:cNvPr id="10" name="TextBox 9">
            <a:extLst>
              <a:ext uri="{FF2B5EF4-FFF2-40B4-BE49-F238E27FC236}">
                <a16:creationId xmlns:a16="http://schemas.microsoft.com/office/drawing/2014/main" id="{2DB478D0-D452-41BE-9F83-13F3249B9347}"/>
              </a:ext>
            </a:extLst>
          </p:cNvPr>
          <p:cNvSpPr txBox="1"/>
          <p:nvPr/>
        </p:nvSpPr>
        <p:spPr>
          <a:xfrm>
            <a:off x="1197205" y="-4713"/>
            <a:ext cx="712666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t>MVNU Title IX Team</a:t>
            </a:r>
            <a:r>
              <a:rPr lang="en-US" sz="2800" dirty="0">
                <a:cs typeface="Calibri"/>
              </a:rPr>
              <a:t>​</a:t>
            </a:r>
            <a:br>
              <a:rPr lang="en-US" sz="2800" dirty="0">
                <a:cs typeface="Calibri"/>
              </a:rPr>
            </a:br>
            <a:r>
              <a:rPr lang="en-US" sz="2000" dirty="0"/>
              <a:t>740-399-8250 for off-campus callers</a:t>
            </a:r>
            <a:r>
              <a:rPr lang="en-US" sz="2000" dirty="0">
                <a:cs typeface="Calibri"/>
              </a:rPr>
              <a:t>​</a:t>
            </a:r>
            <a:br>
              <a:rPr lang="en-US" sz="2000" dirty="0">
                <a:cs typeface="Calibri"/>
              </a:rPr>
            </a:br>
            <a:r>
              <a:rPr lang="en-US" sz="2000" dirty="0"/>
              <a:t>Extension 3250 for on-campus callers</a:t>
            </a:r>
            <a:r>
              <a:rPr lang="en-US" sz="2000" dirty="0">
                <a:cs typeface="Calibri"/>
              </a:rPr>
              <a:t>​</a:t>
            </a:r>
            <a:br>
              <a:rPr lang="en-US" sz="2000" dirty="0">
                <a:cs typeface="Calibri"/>
              </a:rPr>
            </a:br>
            <a:r>
              <a:rPr lang="en-US" sz="2000" dirty="0">
                <a:solidFill>
                  <a:srgbClr val="FFFF00"/>
                </a:solidFill>
              </a:rPr>
              <a:t>titleix@mvnu.edu</a:t>
            </a:r>
            <a:endParaRPr lang="en-US" sz="2000" dirty="0">
              <a:cs typeface="Calibri"/>
            </a:endParaRPr>
          </a:p>
        </p:txBody>
      </p:sp>
    </p:spTree>
    <p:extLst>
      <p:ext uri="{BB962C8B-B14F-4D97-AF65-F5344CB8AC3E}">
        <p14:creationId xmlns:p14="http://schemas.microsoft.com/office/powerpoint/2010/main" val="130782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4089"/>
          </a:xfrm>
        </p:spPr>
        <p:txBody>
          <a:bodyPr>
            <a:normAutofit/>
          </a:bodyPr>
          <a:lstStyle/>
          <a:p>
            <a:r>
              <a:rPr lang="en-US" sz="5400" b="1" dirty="0"/>
              <a:t>What is Title IX?</a:t>
            </a:r>
          </a:p>
        </p:txBody>
      </p:sp>
      <p:sp>
        <p:nvSpPr>
          <p:cNvPr id="3" name="Content Placeholder 2"/>
          <p:cNvSpPr>
            <a:spLocks noGrp="1"/>
          </p:cNvSpPr>
          <p:nvPr>
            <p:ph idx="1"/>
          </p:nvPr>
        </p:nvSpPr>
        <p:spPr>
          <a:xfrm>
            <a:off x="457200" y="1587332"/>
            <a:ext cx="8229600" cy="4069345"/>
          </a:xfrm>
        </p:spPr>
        <p:txBody>
          <a:bodyPr/>
          <a:lstStyle/>
          <a:p>
            <a:pPr marL="0" indent="0">
              <a:buNone/>
            </a:pPr>
            <a:r>
              <a:rPr lang="en-US" dirty="0"/>
              <a:t>“No person in the United States, shall, on the basis of sex, be excluded from participation in, be denied the benefits of, or be subjected to discrimination under any educational program or activity receiving federal financial assistance.”</a:t>
            </a:r>
            <a:r>
              <a:rPr lang="en-US" sz="900" dirty="0"/>
              <a:t>   </a:t>
            </a:r>
          </a:p>
          <a:p>
            <a:pPr marL="0" indent="0">
              <a:buNone/>
            </a:pPr>
            <a:endParaRPr lang="en-US" sz="900" dirty="0"/>
          </a:p>
          <a:p>
            <a:pPr marL="0" indent="0" algn="r">
              <a:buNone/>
            </a:pPr>
            <a:r>
              <a:rPr lang="en-US" sz="2800" i="1" dirty="0"/>
              <a:t>- Title IX of the Education Amendments of 1972</a:t>
            </a:r>
          </a:p>
          <a:p>
            <a:pPr marL="0" indent="0" algn="r">
              <a:buNone/>
            </a:pPr>
            <a:endParaRPr lang="en-US" sz="2800" dirty="0"/>
          </a:p>
        </p:txBody>
      </p:sp>
      <p:pic>
        <p:nvPicPr>
          <p:cNvPr id="4" name="Picture 3"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624" y="4971165"/>
            <a:ext cx="1760668" cy="1760668"/>
          </a:xfrm>
          <a:prstGeom prst="rect">
            <a:avLst/>
          </a:prstGeom>
        </p:spPr>
      </p:pic>
    </p:spTree>
    <p:extLst>
      <p:ext uri="{BB962C8B-B14F-4D97-AF65-F5344CB8AC3E}">
        <p14:creationId xmlns:p14="http://schemas.microsoft.com/office/powerpoint/2010/main" val="1192159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38"/>
            <a:ext cx="8229600" cy="1111304"/>
          </a:xfrm>
        </p:spPr>
        <p:txBody>
          <a:bodyPr/>
          <a:lstStyle/>
          <a:p>
            <a:r>
              <a:rPr lang="en-US" b="1" dirty="0"/>
              <a:t>Writing a TIX Incident Report</a:t>
            </a:r>
          </a:p>
        </p:txBody>
      </p:sp>
      <p:sp>
        <p:nvSpPr>
          <p:cNvPr id="3" name="Content Placeholder 2"/>
          <p:cNvSpPr>
            <a:spLocks noGrp="1"/>
          </p:cNvSpPr>
          <p:nvPr>
            <p:ph idx="1"/>
          </p:nvPr>
        </p:nvSpPr>
        <p:spPr>
          <a:xfrm>
            <a:off x="457200" y="1217142"/>
            <a:ext cx="8229600" cy="5640859"/>
          </a:xfrm>
        </p:spPr>
        <p:txBody>
          <a:bodyPr>
            <a:normAutofit lnSpcReduction="10000"/>
          </a:bodyPr>
          <a:lstStyle/>
          <a:p>
            <a:pPr lvl="0" fontAlgn="base"/>
            <a:r>
              <a:rPr lang="en-US" sz="2800" dirty="0"/>
              <a:t>Use the Incident Report Form online @ </a:t>
            </a:r>
            <a:r>
              <a:rPr lang="en-US" sz="2800" u="sng" dirty="0">
                <a:hlinkClick r:id="rId3"/>
              </a:rPr>
              <a:t>www.mvnu.edu/titleix</a:t>
            </a:r>
            <a:endParaRPr lang="en-US" sz="2800" u="sng" dirty="0"/>
          </a:p>
          <a:p>
            <a:pPr lvl="0" fontAlgn="base"/>
            <a:endParaRPr lang="en-US" sz="2800" dirty="0"/>
          </a:p>
          <a:p>
            <a:pPr lvl="0" fontAlgn="base"/>
            <a:r>
              <a:rPr lang="en-US" sz="2800" dirty="0"/>
              <a:t>Fill out the rest of the </a:t>
            </a:r>
          </a:p>
          <a:p>
            <a:pPr marL="0" lvl="0" indent="0" fontAlgn="base">
              <a:buNone/>
            </a:pPr>
            <a:r>
              <a:rPr lang="en-US" sz="2800" dirty="0"/>
              <a:t>form to the best of your</a:t>
            </a:r>
          </a:p>
          <a:p>
            <a:pPr marL="0" lvl="0" indent="0" fontAlgn="base">
              <a:buNone/>
            </a:pPr>
            <a:r>
              <a:rPr lang="en-US" sz="2800" dirty="0"/>
              <a:t>ability.  As a responsible </a:t>
            </a:r>
          </a:p>
          <a:p>
            <a:pPr marL="0" lvl="0" indent="0" fontAlgn="base">
              <a:buNone/>
            </a:pPr>
            <a:r>
              <a:rPr lang="en-US" sz="2800" dirty="0"/>
              <a:t>employee you cannot report anonymously.</a:t>
            </a:r>
          </a:p>
          <a:p>
            <a:pPr lvl="0" fontAlgn="base"/>
            <a:endParaRPr lang="en-US" sz="2800" dirty="0"/>
          </a:p>
          <a:p>
            <a:pPr lvl="0" fontAlgn="base"/>
            <a:r>
              <a:rPr lang="en-US" sz="2800" dirty="0"/>
              <a:t>Be clear. Use first/last names. Avoid pronouns.</a:t>
            </a:r>
          </a:p>
          <a:p>
            <a:pPr lvl="0" fontAlgn="base"/>
            <a:endParaRPr lang="en-US" sz="2800" dirty="0"/>
          </a:p>
          <a:p>
            <a:pPr lvl="0" fontAlgn="base"/>
            <a:r>
              <a:rPr lang="en-US" sz="2800" dirty="0"/>
              <a:t>If you don’t know the exact date of the incident, indicate that in the narrative.</a:t>
            </a:r>
          </a:p>
          <a:p>
            <a:endParaRPr lang="en-US" dirty="0"/>
          </a:p>
        </p:txBody>
      </p:sp>
      <p:pic>
        <p:nvPicPr>
          <p:cNvPr id="4" name="Picture 3" descr="TitleIX_Logo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492" y="1744124"/>
            <a:ext cx="3068199" cy="2132209"/>
          </a:xfrm>
          <a:prstGeom prst="rect">
            <a:avLst/>
          </a:prstGeom>
        </p:spPr>
      </p:pic>
    </p:spTree>
    <p:extLst>
      <p:ext uri="{BB962C8B-B14F-4D97-AF65-F5344CB8AC3E}">
        <p14:creationId xmlns:p14="http://schemas.microsoft.com/office/powerpoint/2010/main" val="349982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C025-042B-4A92-9979-56E4E16DA3C7}"/>
              </a:ext>
            </a:extLst>
          </p:cNvPr>
          <p:cNvSpPr>
            <a:spLocks noGrp="1"/>
          </p:cNvSpPr>
          <p:nvPr>
            <p:ph type="title"/>
          </p:nvPr>
        </p:nvSpPr>
        <p:spPr>
          <a:xfrm>
            <a:off x="610200" y="2497638"/>
            <a:ext cx="8229600" cy="1143000"/>
          </a:xfrm>
        </p:spPr>
        <p:txBody>
          <a:bodyPr>
            <a:normAutofit fontScale="90000"/>
          </a:bodyPr>
          <a:lstStyle/>
          <a:p>
            <a:r>
              <a:rPr lang="en-US" dirty="0">
                <a:cs typeface="Calibri"/>
              </a:rPr>
              <a:t>What Do I Say When Someone Discloses to Me?</a:t>
            </a:r>
            <a:endParaRPr lang="en-US" dirty="0"/>
          </a:p>
        </p:txBody>
      </p:sp>
    </p:spTree>
    <p:extLst>
      <p:ext uri="{BB962C8B-B14F-4D97-AF65-F5344CB8AC3E}">
        <p14:creationId xmlns:p14="http://schemas.microsoft.com/office/powerpoint/2010/main" val="202079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a:t>Responding to Disclosure</a:t>
            </a:r>
          </a:p>
        </p:txBody>
      </p:sp>
      <p:sp>
        <p:nvSpPr>
          <p:cNvPr id="3" name="Content Placeholder 2"/>
          <p:cNvSpPr>
            <a:spLocks noGrp="1"/>
          </p:cNvSpPr>
          <p:nvPr>
            <p:ph idx="1"/>
          </p:nvPr>
        </p:nvSpPr>
        <p:spPr>
          <a:xfrm>
            <a:off x="430200" y="2089663"/>
            <a:ext cx="8229600" cy="4372337"/>
          </a:xfrm>
        </p:spPr>
        <p:txBody>
          <a:bodyPr vert="horz" lIns="91440" tIns="45720" rIns="91440" bIns="45720" rtlCol="0" anchor="t">
            <a:normAutofit lnSpcReduction="10000"/>
          </a:bodyPr>
          <a:lstStyle/>
          <a:p>
            <a:pPr lvl="0" fontAlgn="base"/>
            <a:r>
              <a:rPr lang="en-US" dirty="0"/>
              <a:t>Clarify role as a Responsible Employee.</a:t>
            </a:r>
          </a:p>
          <a:p>
            <a:pPr marL="0" lvl="0" indent="0" fontAlgn="base">
              <a:buNone/>
            </a:pPr>
            <a:endParaRPr lang="en-US" sz="1000" dirty="0"/>
          </a:p>
          <a:p>
            <a:pPr lvl="0" fontAlgn="base"/>
            <a:r>
              <a:rPr lang="en-US" dirty="0"/>
              <a:t>Remind them that you must report to the TIX C, but talking to the TIX C is </a:t>
            </a:r>
            <a:r>
              <a:rPr lang="en-US" i="1" dirty="0"/>
              <a:t>optional.</a:t>
            </a:r>
          </a:p>
          <a:p>
            <a:pPr marL="0" lvl="0" indent="0" fontAlgn="base">
              <a:buNone/>
            </a:pPr>
            <a:endParaRPr lang="en-US" sz="1000" i="1" dirty="0"/>
          </a:p>
          <a:p>
            <a:pPr fontAlgn="base"/>
            <a:r>
              <a:rPr lang="en-US" dirty="0"/>
              <a:t>The TIX C will keep the disclosure private.</a:t>
            </a:r>
          </a:p>
          <a:p>
            <a:r>
              <a:rPr lang="en-US" dirty="0">
                <a:cs typeface="Calibri"/>
              </a:rPr>
              <a:t>Know your amnesty policy</a:t>
            </a:r>
          </a:p>
          <a:p>
            <a:pPr marL="0" indent="0" fontAlgn="base">
              <a:buNone/>
            </a:pPr>
            <a:endParaRPr lang="en-US" sz="1000" dirty="0"/>
          </a:p>
          <a:p>
            <a:pPr fontAlgn="base"/>
            <a:r>
              <a:rPr lang="en-US" dirty="0"/>
              <a:t>Do NOT investigate!  Do NOT mediate!</a:t>
            </a:r>
          </a:p>
          <a:p>
            <a:pPr marL="0" indent="0" fontAlgn="base">
              <a:buNone/>
            </a:pPr>
            <a:endParaRPr lang="en-US" sz="1000" dirty="0"/>
          </a:p>
          <a:p>
            <a:pPr lvl="0" fontAlgn="base"/>
            <a:r>
              <a:rPr lang="en-US" dirty="0"/>
              <a:t>Listen. Support. Refer. Measures. Document.</a:t>
            </a:r>
          </a:p>
          <a:p>
            <a:endParaRPr lang="en-US" dirty="0">
              <a:cs typeface="Calibri"/>
            </a:endParaRPr>
          </a:p>
          <a:p>
            <a:endParaRPr lang="en-US" dirty="0">
              <a:cs typeface="Calibri"/>
            </a:endParaRPr>
          </a:p>
        </p:txBody>
      </p:sp>
      <p:pic>
        <p:nvPicPr>
          <p:cNvPr id="4" name="Picture 3" descr="departments-react-and-respond-hdr80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360" y="1143000"/>
            <a:ext cx="1830326" cy="919663"/>
          </a:xfrm>
          <a:prstGeom prst="rect">
            <a:avLst/>
          </a:prstGeom>
        </p:spPr>
      </p:pic>
    </p:spTree>
    <p:extLst>
      <p:ext uri="{BB962C8B-B14F-4D97-AF65-F5344CB8AC3E}">
        <p14:creationId xmlns:p14="http://schemas.microsoft.com/office/powerpoint/2010/main" val="2796664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Confidential Resources</a:t>
            </a:r>
          </a:p>
        </p:txBody>
      </p:sp>
      <p:sp>
        <p:nvSpPr>
          <p:cNvPr id="7" name="Content Placeholder 6"/>
          <p:cNvSpPr>
            <a:spLocks noGrp="1"/>
          </p:cNvSpPr>
          <p:nvPr>
            <p:ph idx="1"/>
          </p:nvPr>
        </p:nvSpPr>
        <p:spPr>
          <a:xfrm>
            <a:off x="457200" y="1417638"/>
            <a:ext cx="8229600" cy="5201303"/>
          </a:xfrm>
        </p:spPr>
        <p:txBody>
          <a:bodyPr>
            <a:normAutofit fontScale="85000" lnSpcReduction="10000"/>
          </a:bodyPr>
          <a:lstStyle/>
          <a:p>
            <a:pPr marL="0" indent="0">
              <a:buNone/>
            </a:pPr>
            <a:r>
              <a:rPr lang="en-US" u="sng" dirty="0">
                <a:solidFill>
                  <a:srgbClr val="FFFF00"/>
                </a:solidFill>
              </a:rPr>
              <a:t>On Campus</a:t>
            </a:r>
            <a:endParaRPr lang="en-US" sz="900" u="sng" dirty="0">
              <a:solidFill>
                <a:srgbClr val="FFFF00"/>
              </a:solidFill>
            </a:endParaRPr>
          </a:p>
          <a:p>
            <a:pPr marL="0" indent="0">
              <a:buNone/>
            </a:pPr>
            <a:endParaRPr lang="en-US" sz="1100" u="sng" dirty="0"/>
          </a:p>
          <a:p>
            <a:pPr>
              <a:buFont typeface="Wingdings" charset="2"/>
              <a:buChar char="Ø"/>
            </a:pPr>
            <a:r>
              <a:rPr lang="en-US" dirty="0"/>
              <a:t>Campus Counseling Center</a:t>
            </a:r>
          </a:p>
          <a:p>
            <a:pPr>
              <a:buFont typeface="Wingdings" charset="2"/>
              <a:buChar char="Ø"/>
            </a:pPr>
            <a:r>
              <a:rPr lang="en-US" dirty="0"/>
              <a:t>Campus Pastor and Associate Pastor</a:t>
            </a:r>
          </a:p>
          <a:p>
            <a:pPr>
              <a:buFont typeface="Wingdings" charset="2"/>
              <a:buChar char="Ø"/>
            </a:pPr>
            <a:r>
              <a:rPr lang="en-US" dirty="0"/>
              <a:t>Student Health Services</a:t>
            </a:r>
          </a:p>
          <a:p>
            <a:pPr marL="0" indent="0">
              <a:buNone/>
            </a:pPr>
            <a:endParaRPr lang="en-US" sz="1100" dirty="0"/>
          </a:p>
          <a:p>
            <a:pPr marL="0" indent="0">
              <a:buNone/>
            </a:pPr>
            <a:r>
              <a:rPr lang="en-US" u="sng" dirty="0">
                <a:solidFill>
                  <a:srgbClr val="FFFF00"/>
                </a:solidFill>
              </a:rPr>
              <a:t>Off Campus</a:t>
            </a:r>
          </a:p>
          <a:p>
            <a:pPr>
              <a:buFont typeface="Wingdings" charset="2"/>
              <a:buChar char="Ø"/>
            </a:pPr>
            <a:r>
              <a:rPr lang="en-US" dirty="0"/>
              <a:t>New Directions Domestic Abuse &amp; Rape Crisis Center</a:t>
            </a:r>
          </a:p>
          <a:p>
            <a:pPr>
              <a:buFont typeface="Wingdings" charset="2"/>
              <a:buChar char="Ø"/>
            </a:pPr>
            <a:r>
              <a:rPr lang="en-US" dirty="0"/>
              <a:t>Knox County Victim’s Assistance</a:t>
            </a:r>
          </a:p>
          <a:p>
            <a:pPr>
              <a:buFont typeface="Wingdings" charset="2"/>
              <a:buChar char="Ø"/>
            </a:pPr>
            <a:r>
              <a:rPr lang="en-US" dirty="0"/>
              <a:t>National Domestic Violence Hotline</a:t>
            </a:r>
          </a:p>
          <a:p>
            <a:pPr>
              <a:buFont typeface="Wingdings" charset="2"/>
              <a:buChar char="Ø"/>
            </a:pPr>
            <a:r>
              <a:rPr lang="en-US" dirty="0"/>
              <a:t>Ohio Sexual Violence Domestic Violence Hotline </a:t>
            </a:r>
          </a:p>
          <a:p>
            <a:pPr>
              <a:buFont typeface="Wingdings" charset="2"/>
              <a:buChar char="Ø"/>
            </a:pPr>
            <a:r>
              <a:rPr lang="en-US" dirty="0"/>
              <a:t>Ohio Hispanic Coalition Domestic Violence Hotline</a:t>
            </a:r>
          </a:p>
        </p:txBody>
      </p:sp>
      <p:pic>
        <p:nvPicPr>
          <p:cNvPr id="8" name="Picture 7" descr="32464366_2120930944816823_8768567324132245504_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129" y="1417638"/>
            <a:ext cx="2450353" cy="2450353"/>
          </a:xfrm>
          <a:prstGeom prst="rect">
            <a:avLst/>
          </a:prstGeom>
        </p:spPr>
      </p:pic>
    </p:spTree>
    <p:extLst>
      <p:ext uri="{BB962C8B-B14F-4D97-AF65-F5344CB8AC3E}">
        <p14:creationId xmlns:p14="http://schemas.microsoft.com/office/powerpoint/2010/main" val="214884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E48-425F-4173-88AD-C54F4777AD6D}"/>
              </a:ext>
            </a:extLst>
          </p:cNvPr>
          <p:cNvSpPr>
            <a:spLocks noGrp="1"/>
          </p:cNvSpPr>
          <p:nvPr>
            <p:ph type="title"/>
          </p:nvPr>
        </p:nvSpPr>
        <p:spPr>
          <a:xfrm>
            <a:off x="493200" y="2506638"/>
            <a:ext cx="8544600" cy="1143000"/>
          </a:xfrm>
        </p:spPr>
        <p:txBody>
          <a:bodyPr>
            <a:normAutofit fontScale="90000"/>
          </a:bodyPr>
          <a:lstStyle/>
          <a:p>
            <a:r>
              <a:rPr lang="en-US" dirty="0">
                <a:cs typeface="Calibri"/>
              </a:rPr>
              <a:t>What Happens After A Report is Made?</a:t>
            </a:r>
            <a:endParaRPr lang="en-US" dirty="0"/>
          </a:p>
        </p:txBody>
      </p:sp>
    </p:spTree>
    <p:extLst>
      <p:ext uri="{BB962C8B-B14F-4D97-AF65-F5344CB8AC3E}">
        <p14:creationId xmlns:p14="http://schemas.microsoft.com/office/powerpoint/2010/main" val="3009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Measures</a:t>
            </a:r>
          </a:p>
        </p:txBody>
      </p:sp>
      <p:pic>
        <p:nvPicPr>
          <p:cNvPr id="6" name="Content Placeholder 5"/>
          <p:cNvPicPr>
            <a:picLocks noGrp="1" noChangeAspect="1"/>
          </p:cNvPicPr>
          <p:nvPr>
            <p:ph idx="1"/>
          </p:nvPr>
        </p:nvPicPr>
        <p:blipFill>
          <a:blip r:embed="rId3"/>
          <a:stretch>
            <a:fillRect/>
          </a:stretch>
        </p:blipFill>
        <p:spPr>
          <a:xfrm>
            <a:off x="993379" y="1635369"/>
            <a:ext cx="7557829" cy="4000499"/>
          </a:xfrm>
          <a:prstGeom prst="rect">
            <a:avLst/>
          </a:prstGeom>
        </p:spPr>
      </p:pic>
    </p:spTree>
    <p:extLst>
      <p:ext uri="{BB962C8B-B14F-4D97-AF65-F5344CB8AC3E}">
        <p14:creationId xmlns:p14="http://schemas.microsoft.com/office/powerpoint/2010/main" val="2194373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2824" y="744562"/>
            <a:ext cx="8618614" cy="5781305"/>
          </a:xfrm>
        </p:spPr>
        <p:txBody>
          <a:bodyPr>
            <a:noAutofit/>
          </a:bodyPr>
          <a:lstStyle/>
          <a:p>
            <a:r>
              <a:rPr lang="en-US" sz="2800" dirty="0"/>
              <a:t>The options available for the procedural process can be found on the webpage: www.mvnu.edu/titleix</a:t>
            </a:r>
          </a:p>
          <a:p>
            <a:pPr marL="0" indent="0">
              <a:buNone/>
            </a:pPr>
            <a:endParaRPr lang="en-US" sz="2800" dirty="0"/>
          </a:p>
          <a:p>
            <a:pPr lvl="1"/>
            <a:r>
              <a:rPr lang="en-US" dirty="0"/>
              <a:t>Inquiry/assessment</a:t>
            </a:r>
          </a:p>
          <a:p>
            <a:pPr lvl="1"/>
            <a:r>
              <a:rPr lang="en-US" dirty="0"/>
              <a:t>Supportive Measures</a:t>
            </a:r>
          </a:p>
          <a:p>
            <a:pPr lvl="1"/>
            <a:r>
              <a:rPr lang="en-US" dirty="0">
                <a:solidFill>
                  <a:srgbClr val="FFFF00"/>
                </a:solidFill>
              </a:rPr>
              <a:t>Formal Complaint Filed</a:t>
            </a:r>
          </a:p>
          <a:p>
            <a:pPr lvl="1"/>
            <a:r>
              <a:rPr lang="en-US" dirty="0"/>
              <a:t>Informal Resolution</a:t>
            </a:r>
          </a:p>
          <a:p>
            <a:pPr lvl="1"/>
            <a:r>
              <a:rPr lang="en-US" dirty="0"/>
              <a:t>Formal Resolution </a:t>
            </a:r>
          </a:p>
          <a:p>
            <a:pPr lvl="1"/>
            <a:r>
              <a:rPr lang="en-US" dirty="0"/>
              <a:t>Investigation</a:t>
            </a:r>
          </a:p>
          <a:p>
            <a:pPr lvl="1"/>
            <a:r>
              <a:rPr lang="en-US" dirty="0">
                <a:solidFill>
                  <a:srgbClr val="FFFF00"/>
                </a:solidFill>
              </a:rPr>
              <a:t>Hearing</a:t>
            </a:r>
          </a:p>
          <a:p>
            <a:pPr lvl="1"/>
            <a:r>
              <a:rPr lang="en-US" dirty="0"/>
              <a:t>Appeal </a:t>
            </a:r>
          </a:p>
        </p:txBody>
      </p:sp>
      <p:pic>
        <p:nvPicPr>
          <p:cNvPr id="3" name="Picture 2"/>
          <p:cNvPicPr>
            <a:picLocks noChangeAspect="1"/>
          </p:cNvPicPr>
          <p:nvPr/>
        </p:nvPicPr>
        <p:blipFill>
          <a:blip r:embed="rId3"/>
          <a:stretch>
            <a:fillRect/>
          </a:stretch>
        </p:blipFill>
        <p:spPr>
          <a:xfrm>
            <a:off x="5119452" y="2959984"/>
            <a:ext cx="3072650" cy="2133785"/>
          </a:xfrm>
          <a:prstGeom prst="rect">
            <a:avLst/>
          </a:prstGeom>
        </p:spPr>
      </p:pic>
    </p:spTree>
    <p:extLst>
      <p:ext uri="{BB962C8B-B14F-4D97-AF65-F5344CB8AC3E}">
        <p14:creationId xmlns:p14="http://schemas.microsoft.com/office/powerpoint/2010/main" val="1077989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5CC9-932C-4BA2-A5B4-31A98FB2BD96}"/>
              </a:ext>
            </a:extLst>
          </p:cNvPr>
          <p:cNvSpPr>
            <a:spLocks noGrp="1"/>
          </p:cNvSpPr>
          <p:nvPr>
            <p:ph type="title"/>
          </p:nvPr>
        </p:nvSpPr>
        <p:spPr>
          <a:xfrm>
            <a:off x="457200" y="2605638"/>
            <a:ext cx="8229600" cy="1143000"/>
          </a:xfrm>
        </p:spPr>
        <p:txBody>
          <a:bodyPr/>
          <a:lstStyle/>
          <a:p>
            <a:r>
              <a:rPr lang="en-US" dirty="0">
                <a:cs typeface="Calibri"/>
              </a:rPr>
              <a:t>Culture Building</a:t>
            </a:r>
            <a:endParaRPr lang="en-US" dirty="0"/>
          </a:p>
        </p:txBody>
      </p:sp>
    </p:spTree>
    <p:extLst>
      <p:ext uri="{BB962C8B-B14F-4D97-AF65-F5344CB8AC3E}">
        <p14:creationId xmlns:p14="http://schemas.microsoft.com/office/powerpoint/2010/main" val="1042230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Defined</a:t>
            </a:r>
          </a:p>
        </p:txBody>
      </p:sp>
      <p:sp>
        <p:nvSpPr>
          <p:cNvPr id="3" name="Content Placeholder 2"/>
          <p:cNvSpPr>
            <a:spLocks noGrp="1"/>
          </p:cNvSpPr>
          <p:nvPr>
            <p:ph idx="1"/>
          </p:nvPr>
        </p:nvSpPr>
        <p:spPr/>
        <p:txBody>
          <a:bodyPr>
            <a:normAutofit fontScale="70000" lnSpcReduction="20000"/>
          </a:bodyPr>
          <a:lstStyle/>
          <a:p>
            <a:pPr fontAlgn="base"/>
            <a:r>
              <a:rPr lang="en-US" dirty="0"/>
              <a:t>Must be informed, knowing and voluntary </a:t>
            </a:r>
            <a:r>
              <a:rPr lang="mr-IN" dirty="0"/>
              <a:t>–</a:t>
            </a:r>
            <a:r>
              <a:rPr lang="en-US" dirty="0"/>
              <a:t> freely given through clear words or action​</a:t>
            </a:r>
          </a:p>
          <a:p>
            <a:pPr fontAlgn="base"/>
            <a:r>
              <a:rPr lang="en-US" dirty="0"/>
              <a:t>Cannot use force, threats, intimidating behavior, or coercion (unreasonable/persistent pressure).​</a:t>
            </a:r>
          </a:p>
          <a:p>
            <a:pPr fontAlgn="base"/>
            <a:r>
              <a:rPr lang="en-US" dirty="0"/>
              <a:t>It cannot be given by someone known to be </a:t>
            </a:r>
            <a:r>
              <a:rPr lang="mr-IN" dirty="0"/>
              <a:t>–</a:t>
            </a:r>
            <a:r>
              <a:rPr lang="en-US" dirty="0"/>
              <a:t> or who should be known to be mentally or physically incapacitated.​</a:t>
            </a:r>
          </a:p>
          <a:p>
            <a:pPr marL="0" indent="0" fontAlgn="base">
              <a:buNone/>
            </a:pPr>
            <a:r>
              <a:rPr lang="en-US" dirty="0"/>
              <a:t>​</a:t>
            </a:r>
          </a:p>
          <a:p>
            <a:pPr marL="0" indent="0" algn="ctr" fontAlgn="base">
              <a:buNone/>
            </a:pPr>
            <a:r>
              <a:rPr lang="en-US" b="1" u="sng" dirty="0">
                <a:solidFill>
                  <a:srgbClr val="FFFF00"/>
                </a:solidFill>
              </a:rPr>
              <a:t>Consent requires the following conditions</a:t>
            </a:r>
            <a:r>
              <a:rPr lang="en-US" b="1" dirty="0">
                <a:solidFill>
                  <a:srgbClr val="FFFF00"/>
                </a:solidFill>
              </a:rPr>
              <a:t>:</a:t>
            </a:r>
            <a:r>
              <a:rPr lang="en-US" dirty="0">
                <a:solidFill>
                  <a:srgbClr val="FFFF00"/>
                </a:solidFill>
              </a:rPr>
              <a:t> ​</a:t>
            </a:r>
            <a:br>
              <a:rPr lang="en-US" dirty="0"/>
            </a:br>
            <a:r>
              <a:rPr lang="en-US" dirty="0"/>
              <a:t>​</a:t>
            </a:r>
          </a:p>
          <a:p>
            <a:pPr fontAlgn="base"/>
            <a:r>
              <a:rPr lang="en-US" dirty="0"/>
              <a:t>1. All parties are fully conscious.​</a:t>
            </a:r>
          </a:p>
          <a:p>
            <a:pPr fontAlgn="base"/>
            <a:r>
              <a:rPr lang="en-US" dirty="0"/>
              <a:t>2. All parties are equally free to act.​</a:t>
            </a:r>
          </a:p>
          <a:p>
            <a:pPr fontAlgn="base"/>
            <a:r>
              <a:rPr lang="en-US" dirty="0"/>
              <a:t>3. All parties have positively and clearly communicated their intent. </a:t>
            </a:r>
          </a:p>
          <a:p>
            <a:endParaRPr lang="en-US" dirty="0"/>
          </a:p>
        </p:txBody>
      </p:sp>
    </p:spTree>
    <p:extLst>
      <p:ext uri="{BB962C8B-B14F-4D97-AF65-F5344CB8AC3E}">
        <p14:creationId xmlns:p14="http://schemas.microsoft.com/office/powerpoint/2010/main" val="3774373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585710_2120986018144649_3958265692767125504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42" y="1079498"/>
            <a:ext cx="7545294" cy="5658971"/>
          </a:xfrm>
          <a:prstGeom prst="rect">
            <a:avLst/>
          </a:prstGeom>
        </p:spPr>
      </p:pic>
      <p:sp>
        <p:nvSpPr>
          <p:cNvPr id="5" name="Title 4"/>
          <p:cNvSpPr>
            <a:spLocks noGrp="1"/>
          </p:cNvSpPr>
          <p:nvPr>
            <p:ph type="title"/>
          </p:nvPr>
        </p:nvSpPr>
        <p:spPr>
          <a:xfrm>
            <a:off x="457200" y="274638"/>
            <a:ext cx="8229600" cy="804860"/>
          </a:xfrm>
        </p:spPr>
        <p:txBody>
          <a:bodyPr/>
          <a:lstStyle/>
          <a:p>
            <a:r>
              <a:rPr lang="en-US" dirty="0"/>
              <a:t>Bystander Intervention</a:t>
            </a:r>
          </a:p>
        </p:txBody>
      </p:sp>
    </p:spTree>
    <p:extLst>
      <p:ext uri="{BB962C8B-B14F-4D97-AF65-F5344CB8AC3E}">
        <p14:creationId xmlns:p14="http://schemas.microsoft.com/office/powerpoint/2010/main" val="314602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What Title IX is NOT</a:t>
            </a:r>
          </a:p>
        </p:txBody>
      </p:sp>
      <p:sp>
        <p:nvSpPr>
          <p:cNvPr id="3" name="Content Placeholder 2"/>
          <p:cNvSpPr>
            <a:spLocks noGrp="1"/>
          </p:cNvSpPr>
          <p:nvPr>
            <p:ph idx="1"/>
          </p:nvPr>
        </p:nvSpPr>
        <p:spPr>
          <a:xfrm>
            <a:off x="457200" y="1912471"/>
            <a:ext cx="8229600" cy="4213692"/>
          </a:xfrm>
        </p:spPr>
        <p:txBody>
          <a:bodyPr>
            <a:normAutofit/>
          </a:bodyPr>
          <a:lstStyle/>
          <a:p>
            <a:r>
              <a:rPr lang="en-US" sz="4000" i="1" dirty="0"/>
              <a:t>Not only </a:t>
            </a:r>
            <a:r>
              <a:rPr lang="en-US" sz="4000" dirty="0"/>
              <a:t>for athletics</a:t>
            </a:r>
          </a:p>
          <a:p>
            <a:endParaRPr lang="en-US" sz="4000" dirty="0"/>
          </a:p>
          <a:p>
            <a:r>
              <a:rPr lang="en-US" sz="4000" i="1" dirty="0"/>
              <a:t>Not only </a:t>
            </a:r>
            <a:r>
              <a:rPr lang="en-US" sz="4000" dirty="0"/>
              <a:t>for women</a:t>
            </a:r>
          </a:p>
          <a:p>
            <a:endParaRPr lang="en-US" sz="4000" dirty="0"/>
          </a:p>
          <a:p>
            <a:r>
              <a:rPr lang="en-US" sz="4000" i="1" dirty="0"/>
              <a:t>Not only </a:t>
            </a:r>
            <a:r>
              <a:rPr lang="en-US" sz="4000" dirty="0"/>
              <a:t>about sexual assault </a:t>
            </a:r>
          </a:p>
        </p:txBody>
      </p:sp>
    </p:spTree>
    <p:extLst>
      <p:ext uri="{BB962C8B-B14F-4D97-AF65-F5344CB8AC3E}">
        <p14:creationId xmlns:p14="http://schemas.microsoft.com/office/powerpoint/2010/main" val="2565390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Social Media</a:t>
            </a:r>
          </a:p>
        </p:txBody>
      </p:sp>
      <p:sp>
        <p:nvSpPr>
          <p:cNvPr id="3" name="Content Placeholder 2"/>
          <p:cNvSpPr>
            <a:spLocks noGrp="1"/>
          </p:cNvSpPr>
          <p:nvPr>
            <p:ph idx="1"/>
          </p:nvPr>
        </p:nvSpPr>
        <p:spPr>
          <a:xfrm>
            <a:off x="457200" y="1600200"/>
            <a:ext cx="8229600" cy="5086259"/>
          </a:xfrm>
        </p:spPr>
        <p:txBody>
          <a:bodyPr/>
          <a:lstStyle/>
          <a:p>
            <a:pPr marL="0" lvl="0" indent="0">
              <a:buNone/>
            </a:pPr>
            <a:r>
              <a:rPr lang="en-US" sz="2800" u="sng" dirty="0"/>
              <a:t>Imagine this scenario</a:t>
            </a:r>
            <a:r>
              <a:rPr lang="en-US" sz="2800" dirty="0"/>
              <a:t>: </a:t>
            </a:r>
            <a:r>
              <a:rPr lang="en-US" sz="2800" i="1" dirty="0"/>
              <a:t>You are seeing someone. You each decide to exchange nude </a:t>
            </a:r>
            <a:r>
              <a:rPr lang="en-US" sz="2800" i="1" dirty="0" err="1"/>
              <a:t>selfies</a:t>
            </a:r>
            <a:r>
              <a:rPr lang="en-US" sz="2800" i="1" dirty="0"/>
              <a:t> of each other. Life is good. Two weeks later you break up with the person. Do you trust the person whose heart you just broke to respect you enough not to share the photo on </a:t>
            </a:r>
            <a:r>
              <a:rPr lang="en-US" sz="2800" i="1" dirty="0" err="1"/>
              <a:t>Instagram</a:t>
            </a:r>
            <a:r>
              <a:rPr lang="en-US" sz="2800" i="1" dirty="0"/>
              <a:t>? </a:t>
            </a:r>
            <a:r>
              <a:rPr lang="en-US" sz="2800" i="1" dirty="0" err="1"/>
              <a:t>Snapchat</a:t>
            </a:r>
            <a:r>
              <a:rPr lang="en-US" sz="2800" i="1" dirty="0"/>
              <a:t>? Facebook? </a:t>
            </a:r>
            <a:r>
              <a:rPr lang="en-US" sz="2800" i="1" dirty="0" err="1"/>
              <a:t>GroupMe</a:t>
            </a:r>
            <a:r>
              <a:rPr lang="en-US" sz="2800" i="1" dirty="0"/>
              <a:t>?</a:t>
            </a:r>
          </a:p>
          <a:p>
            <a:pPr marL="0" lvl="0" indent="0">
              <a:buNone/>
            </a:pPr>
            <a:endParaRPr lang="en-US" sz="2800" i="1" dirty="0"/>
          </a:p>
          <a:p>
            <a:r>
              <a:rPr lang="en-US" dirty="0">
                <a:solidFill>
                  <a:srgbClr val="FFFF00"/>
                </a:solidFill>
              </a:rPr>
              <a:t>You can be </a:t>
            </a:r>
            <a:r>
              <a:rPr lang="en-US" dirty="0" err="1">
                <a:solidFill>
                  <a:srgbClr val="FFFF00"/>
                </a:solidFill>
              </a:rPr>
              <a:t>cyberbullied</a:t>
            </a:r>
            <a:r>
              <a:rPr lang="en-US" dirty="0">
                <a:solidFill>
                  <a:srgbClr val="FFFF00"/>
                </a:solidFill>
              </a:rPr>
              <a:t>, stalked, sexually harassed via social media</a:t>
            </a:r>
          </a:p>
          <a:p>
            <a:endParaRPr lang="en-US" dirty="0"/>
          </a:p>
        </p:txBody>
      </p:sp>
    </p:spTree>
    <p:extLst>
      <p:ext uri="{BB962C8B-B14F-4D97-AF65-F5344CB8AC3E}">
        <p14:creationId xmlns:p14="http://schemas.microsoft.com/office/powerpoint/2010/main" val="3249757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9827"/>
            <a:ext cx="8229600" cy="4022468"/>
          </a:xfrm>
        </p:spPr>
        <p:txBody>
          <a:bodyPr/>
          <a:lstStyle/>
          <a:p>
            <a:r>
              <a:rPr lang="en-US" dirty="0"/>
              <a:t>What are some barriers that cause people to not report?</a:t>
            </a:r>
          </a:p>
          <a:p>
            <a:r>
              <a:rPr lang="en-US" dirty="0"/>
              <a:t>Do you have any barriers or biases?</a:t>
            </a:r>
          </a:p>
          <a:p>
            <a:r>
              <a:rPr lang="en-US" dirty="0"/>
              <a:t>How can we develop our </a:t>
            </a:r>
          </a:p>
          <a:p>
            <a:pPr marL="0" indent="0">
              <a:buNone/>
            </a:pPr>
            <a:r>
              <a:rPr lang="en-US" dirty="0"/>
              <a:t>Student education and </a:t>
            </a:r>
          </a:p>
          <a:p>
            <a:pPr marL="0" indent="0">
              <a:buNone/>
            </a:pPr>
            <a:r>
              <a:rPr lang="en-US" dirty="0"/>
              <a:t>Prevention programming?</a:t>
            </a:r>
          </a:p>
          <a:p>
            <a:pPr marL="0" indent="0">
              <a:buNone/>
            </a:pPr>
            <a:endParaRPr lang="en-US" dirty="0"/>
          </a:p>
          <a:p>
            <a:pPr marL="0" indent="0">
              <a:buNone/>
            </a:pPr>
            <a:endParaRPr lang="en-US" dirty="0"/>
          </a:p>
        </p:txBody>
      </p:sp>
      <p:pic>
        <p:nvPicPr>
          <p:cNvPr id="4" name="Picture 3"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836" y="119069"/>
            <a:ext cx="4025900" cy="2019300"/>
          </a:xfrm>
          <a:prstGeom prst="rect">
            <a:avLst/>
          </a:prstGeom>
        </p:spPr>
      </p:pic>
      <p:pic>
        <p:nvPicPr>
          <p:cNvPr id="6" name="Picture 5"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496" y="4275132"/>
            <a:ext cx="3289300" cy="2463800"/>
          </a:xfrm>
          <a:prstGeom prst="rect">
            <a:avLst/>
          </a:prstGeom>
        </p:spPr>
      </p:pic>
    </p:spTree>
    <p:extLst>
      <p:ext uri="{BB962C8B-B14F-4D97-AF65-F5344CB8AC3E}">
        <p14:creationId xmlns:p14="http://schemas.microsoft.com/office/powerpoint/2010/main" val="107578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93A1-1387-4AF6-963F-C49CDCBC7CEF}"/>
              </a:ext>
            </a:extLst>
          </p:cNvPr>
          <p:cNvSpPr>
            <a:spLocks noGrp="1"/>
          </p:cNvSpPr>
          <p:nvPr>
            <p:ph type="title"/>
          </p:nvPr>
        </p:nvSpPr>
        <p:spPr/>
        <p:txBody>
          <a:bodyPr/>
          <a:lstStyle/>
          <a:p>
            <a:r>
              <a:rPr lang="en-US">
                <a:cs typeface="Calibri"/>
              </a:rPr>
              <a:t>Recognizing Trauma</a:t>
            </a:r>
            <a:endParaRPr lang="en-US"/>
          </a:p>
        </p:txBody>
      </p:sp>
      <p:sp>
        <p:nvSpPr>
          <p:cNvPr id="3" name="TextBox 2">
            <a:extLst>
              <a:ext uri="{FF2B5EF4-FFF2-40B4-BE49-F238E27FC236}">
                <a16:creationId xmlns:a16="http://schemas.microsoft.com/office/drawing/2014/main" id="{C77B7F8E-2296-48FE-893E-B4807ED12EAD}"/>
              </a:ext>
            </a:extLst>
          </p:cNvPr>
          <p:cNvSpPr txBox="1"/>
          <p:nvPr/>
        </p:nvSpPr>
        <p:spPr>
          <a:xfrm>
            <a:off x="518400" y="1598400"/>
            <a:ext cx="362520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Arial"/>
              <a:buChar char="•"/>
            </a:pPr>
            <a:r>
              <a:rPr lang="en-US" sz="2000">
                <a:latin typeface="Century Gothic"/>
                <a:cs typeface="Arial"/>
              </a:rPr>
              <a:t>Anxiety/Depression​</a:t>
            </a:r>
            <a:endParaRPr lang="en-US">
              <a:cs typeface="Calibri"/>
            </a:endParaRPr>
          </a:p>
          <a:p>
            <a:pPr marL="800100" lvl="1" indent="-342900">
              <a:buFont typeface="Arial"/>
              <a:buChar char="•"/>
            </a:pPr>
            <a:r>
              <a:rPr lang="en-US" sz="2000">
                <a:latin typeface="Century Gothic"/>
                <a:cs typeface="Arial"/>
              </a:rPr>
              <a:t>Low self-esteem​</a:t>
            </a:r>
          </a:p>
          <a:p>
            <a:pPr marL="800100" lvl="1" indent="-342900">
              <a:buFont typeface="Arial"/>
              <a:buChar char="•"/>
            </a:pPr>
            <a:r>
              <a:rPr lang="en-US" sz="2000">
                <a:latin typeface="Century Gothic"/>
                <a:cs typeface="Arial"/>
              </a:rPr>
              <a:t>Reinforcements of stereotypes​</a:t>
            </a:r>
          </a:p>
          <a:p>
            <a:pPr marL="800100" lvl="1" indent="-342900">
              <a:buFont typeface="Arial"/>
              <a:buChar char="•"/>
            </a:pPr>
            <a:r>
              <a:rPr lang="en-US" sz="2000">
                <a:latin typeface="Century Gothic"/>
                <a:cs typeface="Arial"/>
              </a:rPr>
              <a:t>Flashbacks​</a:t>
            </a:r>
          </a:p>
          <a:p>
            <a:pPr marL="800100" lvl="1" indent="-342900">
              <a:buFont typeface="Arial"/>
              <a:buChar char="•"/>
            </a:pPr>
            <a:r>
              <a:rPr lang="en-US" sz="2000">
                <a:latin typeface="Century Gothic"/>
                <a:cs typeface="Arial"/>
              </a:rPr>
              <a:t>Disrupted sleep, loss of concentration​</a:t>
            </a:r>
          </a:p>
          <a:p>
            <a:pPr marL="800100" lvl="1" indent="-342900">
              <a:buFont typeface="Arial"/>
              <a:buChar char="•"/>
            </a:pPr>
            <a:r>
              <a:rPr lang="en-US" sz="2000">
                <a:latin typeface="Century Gothic"/>
                <a:cs typeface="Arial"/>
              </a:rPr>
              <a:t>Suicidal thoughts/self-harming ​</a:t>
            </a:r>
          </a:p>
          <a:p>
            <a:pPr marL="800100" lvl="1" indent="-342900">
              <a:buFont typeface="Arial"/>
              <a:buChar char="•"/>
            </a:pPr>
            <a:r>
              <a:rPr lang="en-US" sz="2000">
                <a:latin typeface="Century Gothic"/>
                <a:cs typeface="Arial"/>
              </a:rPr>
              <a:t>Breakdown in trust</a:t>
            </a:r>
          </a:p>
        </p:txBody>
      </p:sp>
      <p:sp>
        <p:nvSpPr>
          <p:cNvPr id="4" name="TextBox 3">
            <a:extLst>
              <a:ext uri="{FF2B5EF4-FFF2-40B4-BE49-F238E27FC236}">
                <a16:creationId xmlns:a16="http://schemas.microsoft.com/office/drawing/2014/main" id="{FBB3FB56-45C4-4FF9-898E-A7045FDF7BF1}"/>
              </a:ext>
            </a:extLst>
          </p:cNvPr>
          <p:cNvSpPr txBox="1"/>
          <p:nvPr/>
        </p:nvSpPr>
        <p:spPr>
          <a:xfrm>
            <a:off x="5297400" y="1598400"/>
            <a:ext cx="274320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latin typeface="Century Gothic"/>
                <a:cs typeface="Arial"/>
              </a:rPr>
              <a:t>Dizziness​</a:t>
            </a:r>
            <a:endParaRPr lang="en-US" sz="2000">
              <a:cs typeface="Calibri"/>
            </a:endParaRPr>
          </a:p>
          <a:p>
            <a:pPr marL="285750" indent="-285750">
              <a:buFont typeface="Arial"/>
              <a:buChar char="•"/>
            </a:pPr>
            <a:r>
              <a:rPr lang="en-US" sz="2000">
                <a:latin typeface="Century Gothic"/>
                <a:cs typeface="Arial"/>
              </a:rPr>
              <a:t>Dilated pupils​</a:t>
            </a:r>
          </a:p>
          <a:p>
            <a:pPr marL="285750" indent="-285750">
              <a:buFont typeface="Arial"/>
              <a:buChar char="•"/>
            </a:pPr>
            <a:r>
              <a:rPr lang="en-US" sz="2000">
                <a:latin typeface="Century Gothic"/>
                <a:cs typeface="Arial"/>
              </a:rPr>
              <a:t>Dry mouth​</a:t>
            </a:r>
          </a:p>
          <a:p>
            <a:pPr marL="285750" indent="-285750">
              <a:buFont typeface="Arial"/>
              <a:buChar char="•"/>
            </a:pPr>
            <a:r>
              <a:rPr lang="en-US" sz="2000">
                <a:latin typeface="Century Gothic"/>
                <a:cs typeface="Arial"/>
              </a:rPr>
              <a:t>Muscle tension​</a:t>
            </a:r>
          </a:p>
          <a:p>
            <a:pPr marL="285750" indent="-285750">
              <a:buFont typeface="Arial"/>
              <a:buChar char="•"/>
            </a:pPr>
            <a:r>
              <a:rPr lang="en-US" sz="2000">
                <a:latin typeface="Century Gothic"/>
                <a:cs typeface="Arial"/>
              </a:rPr>
              <a:t>Hyperventilation​</a:t>
            </a:r>
          </a:p>
          <a:p>
            <a:pPr marL="285750" indent="-285750">
              <a:buFont typeface="Arial"/>
              <a:buChar char="•"/>
            </a:pPr>
            <a:r>
              <a:rPr lang="en-US" sz="2000">
                <a:latin typeface="Century Gothic"/>
                <a:cs typeface="Arial"/>
              </a:rPr>
              <a:t>Rapid Speech​</a:t>
            </a:r>
          </a:p>
          <a:p>
            <a:pPr marL="285750" indent="-285750">
              <a:buFont typeface="Arial"/>
              <a:buChar char="•"/>
            </a:pPr>
            <a:r>
              <a:rPr lang="en-US" sz="2000">
                <a:latin typeface="Century Gothic"/>
                <a:cs typeface="Arial"/>
              </a:rPr>
              <a:t>Anxiety​</a:t>
            </a:r>
          </a:p>
          <a:p>
            <a:pPr marL="285750" indent="-285750">
              <a:buFont typeface="Arial"/>
              <a:buChar char="•"/>
            </a:pPr>
            <a:r>
              <a:rPr lang="en-US" sz="2000">
                <a:latin typeface="Century Gothic"/>
                <a:cs typeface="Arial"/>
              </a:rPr>
              <a:t>Floods of Emotion​</a:t>
            </a:r>
          </a:p>
          <a:p>
            <a:pPr marL="285750" indent="-285750">
              <a:buFont typeface="Arial"/>
              <a:buChar char="•"/>
            </a:pPr>
            <a:r>
              <a:rPr lang="en-US" sz="2000">
                <a:latin typeface="Century Gothic"/>
                <a:cs typeface="Arial"/>
              </a:rPr>
              <a:t>Unfocused eyes​</a:t>
            </a:r>
          </a:p>
          <a:p>
            <a:pPr marL="285750" indent="-285750">
              <a:buFont typeface="Arial"/>
              <a:buChar char="•"/>
            </a:pPr>
            <a:r>
              <a:rPr lang="en-US" sz="2000">
                <a:latin typeface="Century Gothic"/>
                <a:cs typeface="Arial"/>
              </a:rPr>
              <a:t>Disassociation​</a:t>
            </a:r>
          </a:p>
          <a:p>
            <a:pPr marL="285750" indent="-285750">
              <a:buFont typeface="Arial"/>
              <a:buChar char="•"/>
            </a:pPr>
            <a:r>
              <a:rPr lang="en-US" sz="2000">
                <a:latin typeface="Century Gothic"/>
                <a:cs typeface="Arial"/>
              </a:rPr>
              <a:t>Low energy​</a:t>
            </a:r>
          </a:p>
          <a:p>
            <a:pPr marL="285750" indent="-285750">
              <a:buFont typeface="Arial"/>
              <a:buChar char="•"/>
            </a:pPr>
            <a:r>
              <a:rPr lang="en-US" sz="2000">
                <a:latin typeface="Century Gothic"/>
                <a:cs typeface="Arial"/>
              </a:rPr>
              <a:t>Non-responsive</a:t>
            </a:r>
          </a:p>
        </p:txBody>
      </p:sp>
    </p:spTree>
    <p:extLst>
      <p:ext uri="{BB962C8B-B14F-4D97-AF65-F5344CB8AC3E}">
        <p14:creationId xmlns:p14="http://schemas.microsoft.com/office/powerpoint/2010/main" val="1861899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9FC3-507E-4754-80AC-89B9AF84A4EF}"/>
              </a:ext>
            </a:extLst>
          </p:cNvPr>
          <p:cNvSpPr>
            <a:spLocks noGrp="1"/>
          </p:cNvSpPr>
          <p:nvPr>
            <p:ph type="title"/>
          </p:nvPr>
        </p:nvSpPr>
        <p:spPr/>
        <p:txBody>
          <a:bodyPr/>
          <a:lstStyle/>
          <a:p>
            <a:r>
              <a:rPr lang="en-US">
                <a:cs typeface="Calibri"/>
              </a:rPr>
              <a:t>How do you help?</a:t>
            </a:r>
            <a:endParaRPr lang="en-US"/>
          </a:p>
        </p:txBody>
      </p:sp>
      <p:sp>
        <p:nvSpPr>
          <p:cNvPr id="3" name="TextBox 2">
            <a:extLst>
              <a:ext uri="{FF2B5EF4-FFF2-40B4-BE49-F238E27FC236}">
                <a16:creationId xmlns:a16="http://schemas.microsoft.com/office/drawing/2014/main" id="{ADA5E8E3-4849-476E-B0D1-01FB6560A512}"/>
              </a:ext>
            </a:extLst>
          </p:cNvPr>
          <p:cNvSpPr txBox="1"/>
          <p:nvPr/>
        </p:nvSpPr>
        <p:spPr>
          <a:xfrm>
            <a:off x="518400" y="1274400"/>
            <a:ext cx="8017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a:latin typeface="Century Gothic"/>
                <a:cs typeface="Arial"/>
              </a:rPr>
              <a:t>Be present, active listening, be patient​</a:t>
            </a:r>
          </a:p>
          <a:p>
            <a:pPr>
              <a:buChar char="•"/>
            </a:pPr>
            <a:r>
              <a:rPr lang="en-US">
                <a:latin typeface="Century Gothic"/>
                <a:cs typeface="Arial"/>
              </a:rPr>
              <a:t>Validate their feelings​</a:t>
            </a:r>
          </a:p>
          <a:p>
            <a:pPr>
              <a:buChar char="•"/>
            </a:pPr>
            <a:r>
              <a:rPr lang="en-US">
                <a:latin typeface="Century Gothic"/>
                <a:cs typeface="Arial"/>
              </a:rPr>
              <a:t>Offer resources​</a:t>
            </a:r>
          </a:p>
          <a:p>
            <a:pPr lvl="1">
              <a:buChar char="•"/>
            </a:pPr>
            <a:r>
              <a:rPr lang="en-US">
                <a:latin typeface="Century Gothic"/>
                <a:cs typeface="Arial"/>
              </a:rPr>
              <a:t>Counseling/Campus pastors, Title IX office support (adjust class schedules, police report, no-contact orders, room re-assignments, etc)</a:t>
            </a:r>
          </a:p>
        </p:txBody>
      </p:sp>
      <p:pic>
        <p:nvPicPr>
          <p:cNvPr id="4" name="Picture 4" descr="Graphical user interface, text&#10;&#10;Description automatically generated">
            <a:extLst>
              <a:ext uri="{FF2B5EF4-FFF2-40B4-BE49-F238E27FC236}">
                <a16:creationId xmlns:a16="http://schemas.microsoft.com/office/drawing/2014/main" id="{E72CDBBE-2F56-47C1-8B1E-A294094253B5}"/>
              </a:ext>
            </a:extLst>
          </p:cNvPr>
          <p:cNvPicPr>
            <a:picLocks noChangeAspect="1"/>
          </p:cNvPicPr>
          <p:nvPr/>
        </p:nvPicPr>
        <p:blipFill>
          <a:blip r:embed="rId2"/>
          <a:stretch>
            <a:fillRect/>
          </a:stretch>
        </p:blipFill>
        <p:spPr>
          <a:xfrm>
            <a:off x="761400" y="3193564"/>
            <a:ext cx="7621200" cy="3206872"/>
          </a:xfrm>
          <a:prstGeom prst="rect">
            <a:avLst/>
          </a:prstGeom>
        </p:spPr>
      </p:pic>
    </p:spTree>
    <p:extLst>
      <p:ext uri="{BB962C8B-B14F-4D97-AF65-F5344CB8AC3E}">
        <p14:creationId xmlns:p14="http://schemas.microsoft.com/office/powerpoint/2010/main" val="2957198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C40EB-67EC-45A2-B8DD-770F4A51F539}"/>
              </a:ext>
            </a:extLst>
          </p:cNvPr>
          <p:cNvSpPr>
            <a:spLocks noGrp="1"/>
          </p:cNvSpPr>
          <p:nvPr>
            <p:ph type="title"/>
          </p:nvPr>
        </p:nvSpPr>
        <p:spPr>
          <a:xfrm>
            <a:off x="457200" y="274638"/>
            <a:ext cx="8526600" cy="1143000"/>
          </a:xfrm>
        </p:spPr>
        <p:txBody>
          <a:bodyPr>
            <a:normAutofit fontScale="90000"/>
          </a:bodyPr>
          <a:lstStyle/>
          <a:p>
            <a:r>
              <a:rPr lang="en-US" dirty="0">
                <a:cs typeface="Calibri"/>
              </a:rPr>
              <a:t>Grounding Techniques for those in </a:t>
            </a:r>
            <a:r>
              <a:rPr lang="en-US">
                <a:cs typeface="Calibri"/>
              </a:rPr>
              <a:t>Crisis</a:t>
            </a:r>
            <a:endParaRPr lang="en-US"/>
          </a:p>
        </p:txBody>
      </p:sp>
      <p:pic>
        <p:nvPicPr>
          <p:cNvPr id="4" name="Picture 4" descr="Text, letter&#10;&#10;Description automatically generated">
            <a:extLst>
              <a:ext uri="{FF2B5EF4-FFF2-40B4-BE49-F238E27FC236}">
                <a16:creationId xmlns:a16="http://schemas.microsoft.com/office/drawing/2014/main" id="{1DA153CE-2A26-47FD-BE34-E959ED0B1720}"/>
              </a:ext>
            </a:extLst>
          </p:cNvPr>
          <p:cNvPicPr>
            <a:picLocks noChangeAspect="1"/>
          </p:cNvPicPr>
          <p:nvPr/>
        </p:nvPicPr>
        <p:blipFill>
          <a:blip r:embed="rId2"/>
          <a:stretch>
            <a:fillRect/>
          </a:stretch>
        </p:blipFill>
        <p:spPr>
          <a:xfrm>
            <a:off x="671400" y="1648115"/>
            <a:ext cx="8107200" cy="4416770"/>
          </a:xfrm>
          <a:prstGeom prst="rect">
            <a:avLst/>
          </a:prstGeom>
        </p:spPr>
      </p:pic>
    </p:spTree>
    <p:extLst>
      <p:ext uri="{BB962C8B-B14F-4D97-AF65-F5344CB8AC3E}">
        <p14:creationId xmlns:p14="http://schemas.microsoft.com/office/powerpoint/2010/main" val="1326936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1DC6-E6A2-45C2-9A21-62DB0A863DA5}"/>
              </a:ext>
            </a:extLst>
          </p:cNvPr>
          <p:cNvSpPr>
            <a:spLocks noGrp="1"/>
          </p:cNvSpPr>
          <p:nvPr>
            <p:ph type="title"/>
          </p:nvPr>
        </p:nvSpPr>
        <p:spPr/>
        <p:txBody>
          <a:bodyPr/>
          <a:lstStyle/>
          <a:p>
            <a:r>
              <a:rPr lang="en-US">
                <a:cs typeface="Calibri"/>
              </a:rPr>
              <a:t>Building Culture</a:t>
            </a:r>
            <a:endParaRPr lang="en-US"/>
          </a:p>
        </p:txBody>
      </p:sp>
      <p:sp>
        <p:nvSpPr>
          <p:cNvPr id="3" name="TextBox 2">
            <a:extLst>
              <a:ext uri="{FF2B5EF4-FFF2-40B4-BE49-F238E27FC236}">
                <a16:creationId xmlns:a16="http://schemas.microsoft.com/office/drawing/2014/main" id="{9A2B27FA-BBD0-400E-AE95-C1B9B15557FD}"/>
              </a:ext>
            </a:extLst>
          </p:cNvPr>
          <p:cNvSpPr txBox="1"/>
          <p:nvPr/>
        </p:nvSpPr>
        <p:spPr>
          <a:xfrm>
            <a:off x="275400" y="1544400"/>
            <a:ext cx="8719200"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latin typeface="Century Gothic"/>
                <a:cs typeface="Arial"/>
              </a:rPr>
              <a:t>Pay attention to culture, and shut down conversations, jokes, actions, or media that you wouldn't want directed at you or a loved one.​</a:t>
            </a:r>
            <a:endParaRPr lang="en-US" sz="2000">
              <a:cs typeface="Calibri"/>
            </a:endParaRPr>
          </a:p>
          <a:p>
            <a:endParaRPr lang="en-US" sz="2000" dirty="0">
              <a:latin typeface="Century Gothic"/>
              <a:cs typeface="Arial"/>
            </a:endParaRPr>
          </a:p>
          <a:p>
            <a:pPr marL="285750" indent="-285750">
              <a:buFont typeface="Arial"/>
              <a:buChar char="•"/>
            </a:pPr>
            <a:r>
              <a:rPr lang="en-US" sz="2000" dirty="0">
                <a:latin typeface="Century Gothic"/>
                <a:cs typeface="Arial"/>
              </a:rPr>
              <a:t>Step into situations that seem like they might be getting out of hand​</a:t>
            </a:r>
          </a:p>
          <a:p>
            <a:pPr marL="285750" indent="-285750">
              <a:buFont typeface="Arial"/>
              <a:buChar char="•"/>
            </a:pPr>
            <a:endParaRPr lang="en-US" sz="2000" dirty="0">
              <a:latin typeface="Century Gothic"/>
              <a:cs typeface="Arial"/>
            </a:endParaRPr>
          </a:p>
          <a:p>
            <a:pPr marL="285750" indent="-285750">
              <a:buFont typeface="Arial"/>
              <a:buChar char="•"/>
            </a:pPr>
            <a:r>
              <a:rPr lang="en-US" sz="2000" dirty="0">
                <a:latin typeface="Century Gothic"/>
                <a:cs typeface="Arial"/>
              </a:rPr>
              <a:t>Continue to build trust and bonds with your group. ​</a:t>
            </a:r>
          </a:p>
          <a:p>
            <a:pPr marL="742950" lvl="1" indent="-285750">
              <a:buFont typeface="Arial"/>
              <a:buChar char="•"/>
            </a:pPr>
            <a:r>
              <a:rPr lang="en-US" sz="2000" dirty="0">
                <a:latin typeface="Century Gothic"/>
                <a:cs typeface="Arial"/>
              </a:rPr>
              <a:t>In our student survey in 2016, 75% of people said they’d rather disclose to a friend than anyone else if they were to experience sexual violence.</a:t>
            </a:r>
          </a:p>
          <a:p>
            <a:pPr marL="285750" indent="-285750">
              <a:buFont typeface="Arial"/>
              <a:buChar char="•"/>
            </a:pPr>
            <a:r>
              <a:rPr lang="en-US" sz="2000" dirty="0">
                <a:latin typeface="Century Gothic"/>
                <a:cs typeface="Arial"/>
              </a:rPr>
              <a:t>Encourage Healthy Social Media habits</a:t>
            </a:r>
          </a:p>
          <a:p>
            <a:pPr marL="285750" indent="-285750">
              <a:buFont typeface="Arial"/>
              <a:buChar char="•"/>
            </a:pPr>
            <a:r>
              <a:rPr lang="en-US" sz="2000" dirty="0">
                <a:latin typeface="Century Gothic"/>
                <a:cs typeface="Arial"/>
              </a:rPr>
              <a:t>Tie this respect culture into our faith discussions</a:t>
            </a:r>
          </a:p>
        </p:txBody>
      </p:sp>
    </p:spTree>
    <p:extLst>
      <p:ext uri="{BB962C8B-B14F-4D97-AF65-F5344CB8AC3E}">
        <p14:creationId xmlns:p14="http://schemas.microsoft.com/office/powerpoint/2010/main" val="541061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 IX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786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What is Title IX?</a:t>
            </a:r>
          </a:p>
        </p:txBody>
      </p:sp>
      <p:sp>
        <p:nvSpPr>
          <p:cNvPr id="3" name="Content Placeholder 2"/>
          <p:cNvSpPr>
            <a:spLocks noGrp="1"/>
          </p:cNvSpPr>
          <p:nvPr>
            <p:ph idx="1"/>
          </p:nvPr>
        </p:nvSpPr>
        <p:spPr>
          <a:xfrm>
            <a:off x="457200" y="1748118"/>
            <a:ext cx="8229600" cy="4557058"/>
          </a:xfrm>
        </p:spPr>
        <p:txBody>
          <a:bodyPr>
            <a:normAutofit/>
          </a:bodyPr>
          <a:lstStyle/>
          <a:p>
            <a:pPr lvl="0" fontAlgn="base"/>
            <a:r>
              <a:rPr lang="en-US" b="1" dirty="0">
                <a:solidFill>
                  <a:srgbClr val="FFFF00"/>
                </a:solidFill>
              </a:rPr>
              <a:t>Environment free from harassment</a:t>
            </a:r>
            <a:endParaRPr lang="en-US" sz="1100" b="1" dirty="0">
              <a:solidFill>
                <a:srgbClr val="FFFF00"/>
              </a:solidFill>
            </a:endParaRPr>
          </a:p>
          <a:p>
            <a:pPr lvl="1" fontAlgn="base"/>
            <a:r>
              <a:rPr lang="en-US" dirty="0"/>
              <a:t>Speech, behavior, images</a:t>
            </a:r>
            <a:br>
              <a:rPr lang="en-US" sz="1600" dirty="0"/>
            </a:br>
            <a:endParaRPr lang="en-US" sz="1600" dirty="0"/>
          </a:p>
          <a:p>
            <a:pPr lvl="0" fontAlgn="base"/>
            <a:r>
              <a:rPr lang="en-US" b="1" dirty="0"/>
              <a:t>Schools Must:</a:t>
            </a:r>
            <a:endParaRPr lang="en-US" sz="1100" b="1" dirty="0"/>
          </a:p>
          <a:p>
            <a:pPr lvl="2" fontAlgn="base"/>
            <a:r>
              <a:rPr lang="en-US" b="1" i="1" dirty="0">
                <a:solidFill>
                  <a:srgbClr val="FFFF00"/>
                </a:solidFill>
              </a:rPr>
              <a:t>Stop</a:t>
            </a:r>
            <a:r>
              <a:rPr lang="en-US" i="1" dirty="0">
                <a:solidFill>
                  <a:srgbClr val="FFFF00"/>
                </a:solidFill>
              </a:rPr>
              <a:t> -- the behavior</a:t>
            </a:r>
            <a:r>
              <a:rPr lang="en-US" sz="1200" i="1" dirty="0">
                <a:solidFill>
                  <a:srgbClr val="FFFF00"/>
                </a:solidFill>
              </a:rPr>
              <a:t> </a:t>
            </a:r>
          </a:p>
          <a:p>
            <a:pPr lvl="2" fontAlgn="base"/>
            <a:r>
              <a:rPr lang="en-US" b="1" i="1" dirty="0">
                <a:solidFill>
                  <a:srgbClr val="FFFF00"/>
                </a:solidFill>
              </a:rPr>
              <a:t>Prevent</a:t>
            </a:r>
            <a:r>
              <a:rPr lang="en-US" i="1" dirty="0">
                <a:solidFill>
                  <a:srgbClr val="FFFF00"/>
                </a:solidFill>
              </a:rPr>
              <a:t> -- the behavior from recurring </a:t>
            </a:r>
          </a:p>
          <a:p>
            <a:pPr lvl="2" fontAlgn="base"/>
            <a:r>
              <a:rPr lang="en-US" b="1" i="1" dirty="0">
                <a:solidFill>
                  <a:srgbClr val="FFFF00"/>
                </a:solidFill>
              </a:rPr>
              <a:t>Remedy</a:t>
            </a:r>
            <a:r>
              <a:rPr lang="en-US" i="1" dirty="0">
                <a:solidFill>
                  <a:srgbClr val="FFFF00"/>
                </a:solidFill>
              </a:rPr>
              <a:t> </a:t>
            </a:r>
            <a:r>
              <a:rPr lang="mr-IN" i="1" dirty="0">
                <a:solidFill>
                  <a:srgbClr val="FFFF00"/>
                </a:solidFill>
              </a:rPr>
              <a:t>–</a:t>
            </a:r>
            <a:r>
              <a:rPr lang="en-US" i="1" dirty="0">
                <a:solidFill>
                  <a:srgbClr val="FFFF00"/>
                </a:solidFill>
              </a:rPr>
              <a:t> the effects of behavior</a:t>
            </a:r>
          </a:p>
          <a:p>
            <a:pPr marL="914400" lvl="2" indent="0" fontAlgn="base">
              <a:buNone/>
            </a:pPr>
            <a:endParaRPr lang="en-US" sz="1600" dirty="0"/>
          </a:p>
          <a:p>
            <a:endParaRPr lang="en-US" dirty="0"/>
          </a:p>
        </p:txBody>
      </p:sp>
    </p:spTree>
    <p:extLst>
      <p:ext uri="{BB962C8B-B14F-4D97-AF65-F5344CB8AC3E}">
        <p14:creationId xmlns:p14="http://schemas.microsoft.com/office/powerpoint/2010/main" val="475521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F027E-202D-418F-AFFF-27E035098F75}"/>
              </a:ext>
            </a:extLst>
          </p:cNvPr>
          <p:cNvSpPr>
            <a:spLocks noGrp="1"/>
          </p:cNvSpPr>
          <p:nvPr>
            <p:ph type="title"/>
          </p:nvPr>
        </p:nvSpPr>
        <p:spPr/>
        <p:txBody>
          <a:bodyPr/>
          <a:lstStyle/>
          <a:p>
            <a:r>
              <a:rPr lang="en-US" dirty="0">
                <a:cs typeface="Calibri"/>
              </a:rPr>
              <a:t>Did you know?</a:t>
            </a:r>
            <a:endParaRPr lang="en-US" dirty="0"/>
          </a:p>
        </p:txBody>
      </p:sp>
      <p:sp>
        <p:nvSpPr>
          <p:cNvPr id="3" name="Content Placeholder 2">
            <a:extLst>
              <a:ext uri="{FF2B5EF4-FFF2-40B4-BE49-F238E27FC236}">
                <a16:creationId xmlns:a16="http://schemas.microsoft.com/office/drawing/2014/main" id="{B04E192A-9FC3-4009-AC6A-FD3EEDA4005D}"/>
              </a:ext>
            </a:extLst>
          </p:cNvPr>
          <p:cNvSpPr>
            <a:spLocks noGrp="1"/>
          </p:cNvSpPr>
          <p:nvPr>
            <p:ph idx="1"/>
          </p:nvPr>
        </p:nvSpPr>
        <p:spPr>
          <a:xfrm>
            <a:off x="457200" y="1600200"/>
            <a:ext cx="8229600" cy="2590963"/>
          </a:xfrm>
        </p:spPr>
        <p:txBody>
          <a:bodyPr vert="horz" lIns="91440" tIns="45720" rIns="91440" bIns="45720" rtlCol="0" anchor="t">
            <a:normAutofit/>
          </a:bodyPr>
          <a:lstStyle/>
          <a:p>
            <a:r>
              <a:rPr lang="en-US" b="1" dirty="0">
                <a:ea typeface="+mn-lt"/>
                <a:cs typeface="+mn-lt"/>
              </a:rPr>
              <a:t>More than 50 percent of college sexual assaults occur in </a:t>
            </a:r>
            <a:r>
              <a:rPr lang="en-US" b="1" dirty="0">
                <a:solidFill>
                  <a:srgbClr val="FFFF00"/>
                </a:solidFill>
                <a:ea typeface="+mn-lt"/>
                <a:cs typeface="+mn-lt"/>
              </a:rPr>
              <a:t>August, September, October, or November</a:t>
            </a:r>
            <a:r>
              <a:rPr lang="en-US" b="1" dirty="0">
                <a:ea typeface="+mn-lt"/>
                <a:cs typeface="+mn-lt"/>
              </a:rPr>
              <a:t>, and students are at an increased risk during the first few months of their first and second semesters in college.</a:t>
            </a:r>
            <a:endParaRPr lang="en-US" dirty="0"/>
          </a:p>
        </p:txBody>
      </p:sp>
      <p:pic>
        <p:nvPicPr>
          <p:cNvPr id="4" name="Picture 4" descr="A picture containing text, sign, tableware&#10;&#10;Description automatically generated">
            <a:extLst>
              <a:ext uri="{FF2B5EF4-FFF2-40B4-BE49-F238E27FC236}">
                <a16:creationId xmlns:a16="http://schemas.microsoft.com/office/drawing/2014/main" id="{7A06D894-4EC4-442E-B0EB-F1A11328FE7E}"/>
              </a:ext>
            </a:extLst>
          </p:cNvPr>
          <p:cNvPicPr>
            <a:picLocks noChangeAspect="1"/>
          </p:cNvPicPr>
          <p:nvPr/>
        </p:nvPicPr>
        <p:blipFill>
          <a:blip r:embed="rId2"/>
          <a:stretch>
            <a:fillRect/>
          </a:stretch>
        </p:blipFill>
        <p:spPr>
          <a:xfrm>
            <a:off x="3272325" y="5185275"/>
            <a:ext cx="2419350" cy="933450"/>
          </a:xfrm>
          <a:prstGeom prst="rect">
            <a:avLst/>
          </a:prstGeom>
        </p:spPr>
      </p:pic>
    </p:spTree>
    <p:extLst>
      <p:ext uri="{BB962C8B-B14F-4D97-AF65-F5344CB8AC3E}">
        <p14:creationId xmlns:p14="http://schemas.microsoft.com/office/powerpoint/2010/main" val="62030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BD1E-3583-471E-AADC-77158EEC9263}"/>
              </a:ext>
            </a:extLst>
          </p:cNvPr>
          <p:cNvSpPr>
            <a:spLocks noGrp="1"/>
          </p:cNvSpPr>
          <p:nvPr>
            <p:ph type="title"/>
          </p:nvPr>
        </p:nvSpPr>
        <p:spPr>
          <a:xfrm>
            <a:off x="592200" y="2389638"/>
            <a:ext cx="8229600" cy="1143000"/>
          </a:xfrm>
        </p:spPr>
        <p:txBody>
          <a:bodyPr>
            <a:normAutofit fontScale="90000"/>
          </a:bodyPr>
          <a:lstStyle/>
          <a:p>
            <a:r>
              <a:rPr lang="en-US" dirty="0">
                <a:cs typeface="Calibri"/>
              </a:rPr>
              <a:t>I'm a Student Leader. What does that mean for me in regards to Title IX?</a:t>
            </a:r>
            <a:endParaRPr lang="en-US" dirty="0"/>
          </a:p>
        </p:txBody>
      </p:sp>
    </p:spTree>
    <p:extLst>
      <p:ext uri="{BB962C8B-B14F-4D97-AF65-F5344CB8AC3E}">
        <p14:creationId xmlns:p14="http://schemas.microsoft.com/office/powerpoint/2010/main" val="104935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Responsible Employee</a:t>
            </a:r>
          </a:p>
        </p:txBody>
      </p:sp>
      <p:sp>
        <p:nvSpPr>
          <p:cNvPr id="3" name="Content Placeholder 2"/>
          <p:cNvSpPr>
            <a:spLocks noGrp="1"/>
          </p:cNvSpPr>
          <p:nvPr>
            <p:ph idx="1"/>
          </p:nvPr>
        </p:nvSpPr>
        <p:spPr>
          <a:xfrm>
            <a:off x="547200" y="844200"/>
            <a:ext cx="8229600" cy="4224388"/>
          </a:xfrm>
        </p:spPr>
        <p:txBody>
          <a:bodyPr vert="horz" lIns="91440" tIns="45720" rIns="91440" bIns="45720" rtlCol="0" anchor="t">
            <a:normAutofit lnSpcReduction="10000"/>
          </a:bodyPr>
          <a:lstStyle/>
          <a:p>
            <a:pPr marL="0" indent="0">
              <a:buNone/>
            </a:pPr>
            <a:endParaRPr lang="en-US" dirty="0">
              <a:cs typeface="Calibri"/>
            </a:endParaRPr>
          </a:p>
          <a:p>
            <a:r>
              <a:rPr lang="en-US" dirty="0"/>
              <a:t>Responsible Employees are required:</a:t>
            </a:r>
          </a:p>
          <a:p>
            <a:pPr lvl="1" fontAlgn="base"/>
            <a:r>
              <a:rPr lang="en-US" dirty="0"/>
              <a:t>Report any behavior of which you are aware, or reasonably aware, as soon as possible</a:t>
            </a:r>
            <a:br>
              <a:rPr lang="en-US" sz="700" dirty="0"/>
            </a:br>
            <a:endParaRPr lang="en-US" sz="700" dirty="0"/>
          </a:p>
          <a:p>
            <a:pPr marL="0" lvl="0" indent="0" fontAlgn="base">
              <a:buNone/>
            </a:pPr>
            <a:br>
              <a:rPr lang="en-US" sz="700" dirty="0"/>
            </a:br>
            <a:endParaRPr lang="en-US" sz="700" dirty="0"/>
          </a:p>
          <a:p>
            <a:pPr lvl="1" fontAlgn="base"/>
            <a:r>
              <a:rPr lang="en-US" dirty="0"/>
              <a:t>Report as much information as you know</a:t>
            </a:r>
            <a:endParaRPr lang="en-US" sz="700" dirty="0"/>
          </a:p>
          <a:p>
            <a:pPr lvl="2" fontAlgn="base"/>
            <a:r>
              <a:rPr lang="en-US" dirty="0"/>
              <a:t>Names, behavior, location, etc.</a:t>
            </a:r>
            <a:endParaRPr lang="en-US" dirty="0">
              <a:ea typeface="+mn-lt"/>
              <a:cs typeface="+mn-lt"/>
            </a:endParaRPr>
          </a:p>
          <a:p>
            <a:r>
              <a:rPr lang="en-US" dirty="0">
                <a:ea typeface="+mn-lt"/>
                <a:cs typeface="+mn-lt"/>
              </a:rPr>
              <a:t>All MVNU employees EXCEPT those who are designated as </a:t>
            </a:r>
            <a:r>
              <a:rPr lang="en-US" i="1" dirty="0">
                <a:ea typeface="+mn-lt"/>
                <a:cs typeface="+mn-lt"/>
              </a:rPr>
              <a:t>confidential resources</a:t>
            </a:r>
            <a:r>
              <a:rPr lang="en-US" dirty="0">
                <a:ea typeface="+mn-lt"/>
                <a:cs typeface="+mn-lt"/>
              </a:rPr>
              <a:t>.</a:t>
            </a:r>
            <a:endParaRPr lang="en-US">
              <a:cs typeface="Calibri"/>
            </a:endParaRPr>
          </a:p>
          <a:p>
            <a:pPr lvl="2" fontAlgn="base"/>
            <a:endParaRPr lang="en-US" sz="1200" dirty="0">
              <a:cs typeface="Calibri"/>
            </a:endParaRPr>
          </a:p>
          <a:p>
            <a:endParaRPr lang="en-US" dirty="0">
              <a:cs typeface="Calibri"/>
            </a:endParaRPr>
          </a:p>
        </p:txBody>
      </p:sp>
      <p:pic>
        <p:nvPicPr>
          <p:cNvPr id="4" name="Picture 3" descr="Unknown-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131" y="5266961"/>
            <a:ext cx="1231603" cy="1231603"/>
          </a:xfrm>
          <a:prstGeom prst="rect">
            <a:avLst/>
          </a:prstGeom>
        </p:spPr>
      </p:pic>
    </p:spTree>
    <p:extLst>
      <p:ext uri="{BB962C8B-B14F-4D97-AF65-F5344CB8AC3E}">
        <p14:creationId xmlns:p14="http://schemas.microsoft.com/office/powerpoint/2010/main" val="184169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a Responsible Employee </a:t>
            </a:r>
            <a:br>
              <a:rPr lang="en-US" b="1" dirty="0"/>
            </a:br>
            <a:r>
              <a:rPr lang="en-US" b="1" dirty="0"/>
              <a:t>Must Say . . .</a:t>
            </a:r>
          </a:p>
        </p:txBody>
      </p:sp>
      <p:sp>
        <p:nvSpPr>
          <p:cNvPr id="3" name="Content Placeholder 2"/>
          <p:cNvSpPr>
            <a:spLocks noGrp="1"/>
          </p:cNvSpPr>
          <p:nvPr>
            <p:ph idx="1"/>
          </p:nvPr>
        </p:nvSpPr>
        <p:spPr>
          <a:xfrm>
            <a:off x="673200" y="1037118"/>
            <a:ext cx="8229600" cy="4921941"/>
          </a:xfrm>
        </p:spPr>
        <p:txBody>
          <a:bodyPr vert="horz" lIns="91440" tIns="45720" rIns="91440" bIns="45720" rtlCol="0" anchor="t">
            <a:normAutofit/>
          </a:bodyPr>
          <a:lstStyle/>
          <a:p>
            <a:pPr marL="0" indent="0" algn="ctr">
              <a:buNone/>
            </a:pPr>
            <a:endParaRPr lang="en-US" i="1" dirty="0">
              <a:solidFill>
                <a:srgbClr val="FFFF00"/>
              </a:solidFill>
              <a:cs typeface="Calibri"/>
            </a:endParaRPr>
          </a:p>
          <a:p>
            <a:pPr marL="0" indent="0">
              <a:buNone/>
            </a:pPr>
            <a:endParaRPr lang="en-US" sz="2200" dirty="0"/>
          </a:p>
          <a:p>
            <a:pPr marL="0" lvl="0" indent="0">
              <a:buNone/>
            </a:pPr>
            <a:r>
              <a:rPr lang="en-US" dirty="0"/>
              <a:t>Inform reporting party of:</a:t>
            </a:r>
            <a:endParaRPr lang="en-US" sz="4000" dirty="0">
              <a:cs typeface="Calibri"/>
            </a:endParaRPr>
          </a:p>
          <a:p>
            <a:pPr lvl="1"/>
            <a:r>
              <a:rPr lang="en-US" dirty="0"/>
              <a:t>The Responsible Party’s obligation to report the information to the Title IX Coordinator</a:t>
            </a:r>
            <a:endParaRPr lang="en-US" sz="3600" dirty="0"/>
          </a:p>
          <a:p>
            <a:pPr lvl="1"/>
            <a:r>
              <a:rPr lang="en-US" dirty="0"/>
              <a:t>Where they can report confidentially</a:t>
            </a:r>
            <a:endParaRPr lang="en-US" sz="3600" dirty="0"/>
          </a:p>
          <a:p>
            <a:pPr lvl="1"/>
            <a:r>
              <a:rPr lang="en-US" dirty="0"/>
              <a:t>Counseling and other support services</a:t>
            </a:r>
            <a:endParaRPr lang="en-US" sz="3600" dirty="0"/>
          </a:p>
          <a:p>
            <a:pPr lvl="1"/>
            <a:r>
              <a:rPr lang="en-US" dirty="0"/>
              <a:t>The right to report the crime to campus or local law enforcement</a:t>
            </a:r>
            <a:endParaRPr lang="en-US" sz="3600" dirty="0"/>
          </a:p>
          <a:p>
            <a:endParaRPr lang="en-US" dirty="0"/>
          </a:p>
        </p:txBody>
      </p:sp>
    </p:spTree>
    <p:extLst>
      <p:ext uri="{BB962C8B-B14F-4D97-AF65-F5344CB8AC3E}">
        <p14:creationId xmlns:p14="http://schemas.microsoft.com/office/powerpoint/2010/main" val="58571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Campus Security Authority (CSA)</a:t>
            </a:r>
          </a:p>
        </p:txBody>
      </p:sp>
      <p:sp>
        <p:nvSpPr>
          <p:cNvPr id="3" name="Content Placeholder 2"/>
          <p:cNvSpPr>
            <a:spLocks noGrp="1"/>
          </p:cNvSpPr>
          <p:nvPr>
            <p:ph idx="1"/>
          </p:nvPr>
        </p:nvSpPr>
        <p:spPr>
          <a:xfrm>
            <a:off x="457200" y="1417638"/>
            <a:ext cx="8229600" cy="5268821"/>
          </a:xfrm>
        </p:spPr>
        <p:txBody>
          <a:bodyPr>
            <a:normAutofit fontScale="92500" lnSpcReduction="20000"/>
          </a:bodyPr>
          <a:lstStyle/>
          <a:p>
            <a:pPr lvl="0" fontAlgn="base"/>
            <a:r>
              <a:rPr lang="en-US" u="sng" dirty="0"/>
              <a:t>What does being a Campus Security Authority mean</a:t>
            </a:r>
            <a:r>
              <a:rPr lang="en-US" dirty="0"/>
              <a:t>?</a:t>
            </a:r>
            <a:endParaRPr lang="en-US" sz="1600" dirty="0"/>
          </a:p>
          <a:p>
            <a:pPr lvl="1" fontAlgn="base"/>
            <a:r>
              <a:rPr lang="en-US" dirty="0"/>
              <a:t>To report to Campus Safety allegations of </a:t>
            </a:r>
            <a:r>
              <a:rPr lang="en-US" dirty="0" err="1"/>
              <a:t>Clery</a:t>
            </a:r>
            <a:r>
              <a:rPr lang="en-US" dirty="0"/>
              <a:t> Act crimes</a:t>
            </a:r>
            <a:br>
              <a:rPr lang="en-US" sz="1400" dirty="0"/>
            </a:br>
            <a:r>
              <a:rPr lang="en-US" sz="1400" dirty="0"/>
              <a:t> </a:t>
            </a:r>
          </a:p>
          <a:p>
            <a:pPr lvl="0" fontAlgn="base"/>
            <a:r>
              <a:rPr lang="en-US" u="sng" dirty="0"/>
              <a:t>Who is a CSA</a:t>
            </a:r>
            <a:r>
              <a:rPr lang="en-US" dirty="0"/>
              <a:t>?  </a:t>
            </a:r>
            <a:endParaRPr lang="en-US" sz="1600" dirty="0"/>
          </a:p>
          <a:p>
            <a:pPr lvl="1" fontAlgn="base"/>
            <a:r>
              <a:rPr lang="en-US" dirty="0"/>
              <a:t>Campus Safety</a:t>
            </a:r>
            <a:endParaRPr lang="en-US" sz="1400" dirty="0"/>
          </a:p>
          <a:p>
            <a:pPr lvl="1" fontAlgn="base"/>
            <a:r>
              <a:rPr lang="en-US" dirty="0"/>
              <a:t>Individuals specified to receive reports of </a:t>
            </a:r>
            <a:r>
              <a:rPr lang="en-US" dirty="0" err="1"/>
              <a:t>Clery</a:t>
            </a:r>
            <a:r>
              <a:rPr lang="en-US" dirty="0"/>
              <a:t> allegations</a:t>
            </a:r>
            <a:endParaRPr lang="en-US" sz="1400" dirty="0"/>
          </a:p>
          <a:p>
            <a:pPr lvl="1" fontAlgn="base"/>
            <a:r>
              <a:rPr lang="en-US" dirty="0"/>
              <a:t>Any official having significant responsibility for student and campus activities</a:t>
            </a:r>
            <a:r>
              <a:rPr lang="en-US" sz="900" dirty="0"/>
              <a:t> </a:t>
            </a:r>
          </a:p>
          <a:p>
            <a:pPr marL="457200" lvl="1" indent="0" fontAlgn="base">
              <a:buNone/>
            </a:pPr>
            <a:endParaRPr lang="en-US" sz="1600" dirty="0"/>
          </a:p>
          <a:p>
            <a:pPr lvl="0" fontAlgn="base"/>
            <a:r>
              <a:rPr lang="en-US" u="sng" dirty="0"/>
              <a:t>How does a CSA fulfill their obligations</a:t>
            </a:r>
            <a:r>
              <a:rPr lang="en-US" dirty="0"/>
              <a:t>?</a:t>
            </a:r>
            <a:endParaRPr lang="en-US" sz="1600" dirty="0"/>
          </a:p>
          <a:p>
            <a:pPr lvl="1" fontAlgn="base"/>
            <a:r>
              <a:rPr lang="en-US" dirty="0"/>
              <a:t>Report all </a:t>
            </a:r>
            <a:r>
              <a:rPr lang="en-US" dirty="0" err="1"/>
              <a:t>Clery</a:t>
            </a:r>
            <a:r>
              <a:rPr lang="en-US" dirty="0"/>
              <a:t> allegations to Campus Safety</a:t>
            </a:r>
            <a:endParaRPr lang="en-US" sz="1400" dirty="0"/>
          </a:p>
          <a:p>
            <a:endParaRPr lang="en-US" dirty="0"/>
          </a:p>
        </p:txBody>
      </p:sp>
      <p:pic>
        <p:nvPicPr>
          <p:cNvPr id="4" name="Picture 3" descr="636083753855272032848178199_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337" y="2576079"/>
            <a:ext cx="1656299" cy="1325039"/>
          </a:xfrm>
          <a:prstGeom prst="rect">
            <a:avLst/>
          </a:prstGeom>
        </p:spPr>
      </p:pic>
    </p:spTree>
    <p:extLst>
      <p:ext uri="{BB962C8B-B14F-4D97-AF65-F5344CB8AC3E}">
        <p14:creationId xmlns:p14="http://schemas.microsoft.com/office/powerpoint/2010/main" val="616572674"/>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ee2d3d8-4737-4b44-b616-f92c5a07fd21">
      <UserInfo>
        <DisplayName>Zachary C Sherman</DisplayName>
        <AccountId>32</AccountId>
        <AccountType/>
      </UserInfo>
      <UserInfo>
        <DisplayName>Carlos Serrao</DisplayName>
        <AccountId>107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15F4427E906247BADFEFC339E1CD2E" ma:contentTypeVersion="12" ma:contentTypeDescription="Create a new document." ma:contentTypeScope="" ma:versionID="477d3b3fb1832a956bc2af92906dc290">
  <xsd:schema xmlns:xsd="http://www.w3.org/2001/XMLSchema" xmlns:xs="http://www.w3.org/2001/XMLSchema" xmlns:p="http://schemas.microsoft.com/office/2006/metadata/properties" xmlns:ns2="c014db73-3db9-4bdd-8b7c-aa505a637520" xmlns:ns3="eee2d3d8-4737-4b44-b616-f92c5a07fd21" targetNamespace="http://schemas.microsoft.com/office/2006/metadata/properties" ma:root="true" ma:fieldsID="cf83a3d3edfc67b3ad31fca4e93500dd" ns2:_="" ns3:_="">
    <xsd:import namespace="c014db73-3db9-4bdd-8b7c-aa505a637520"/>
    <xsd:import namespace="eee2d3d8-4737-4b44-b616-f92c5a07fd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14db73-3db9-4bdd-8b7c-aa505a637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e2d3d8-4737-4b44-b616-f92c5a07fd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4AF87E-C933-483F-97C1-F18E46A41887}">
  <ds:schemaRefs>
    <ds:schemaRef ds:uri="http://schemas.microsoft.com/office/2006/metadata/properties"/>
    <ds:schemaRef ds:uri="http://schemas.microsoft.com/office/2006/documentManagement/types"/>
    <ds:schemaRef ds:uri="eee2d3d8-4737-4b44-b616-f92c5a07fd21"/>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c014db73-3db9-4bdd-8b7c-aa505a637520"/>
    <ds:schemaRef ds:uri="http://www.w3.org/XML/1998/namespace"/>
  </ds:schemaRefs>
</ds:datastoreItem>
</file>

<file path=customXml/itemProps2.xml><?xml version="1.0" encoding="utf-8"?>
<ds:datastoreItem xmlns:ds="http://schemas.openxmlformats.org/officeDocument/2006/customXml" ds:itemID="{456EAF6A-56EF-40C1-9469-8DF4A7FC0AE1}">
  <ds:schemaRefs>
    <ds:schemaRef ds:uri="http://schemas.microsoft.com/sharepoint/v3/contenttype/forms"/>
  </ds:schemaRefs>
</ds:datastoreItem>
</file>

<file path=customXml/itemProps3.xml><?xml version="1.0" encoding="utf-8"?>
<ds:datastoreItem xmlns:ds="http://schemas.openxmlformats.org/officeDocument/2006/customXml" ds:itemID="{4CC18959-37C3-49DD-B172-6D26428B93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14db73-3db9-4bdd-8b7c-aa505a637520"/>
    <ds:schemaRef ds:uri="eee2d3d8-4737-4b44-b616-f92c5a07f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395</TotalTime>
  <Words>1470</Words>
  <Application>Microsoft Office PowerPoint</Application>
  <PresentationFormat>On-screen Show (4:3)</PresentationFormat>
  <Paragraphs>258</Paragraphs>
  <Slides>36</Slides>
  <Notes>21</Notes>
  <HiddenSlides>0</HiddenSlides>
  <MMClips>2</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Theme</vt:lpstr>
      <vt:lpstr>PowerPoint Presentation</vt:lpstr>
      <vt:lpstr>What is Title IX?</vt:lpstr>
      <vt:lpstr>What Title IX is NOT</vt:lpstr>
      <vt:lpstr>What is Title IX?</vt:lpstr>
      <vt:lpstr>Did you know?</vt:lpstr>
      <vt:lpstr>I'm a Student Leader. What does that mean for me in regards to Title IX?</vt:lpstr>
      <vt:lpstr>Responsible Employee</vt:lpstr>
      <vt:lpstr>What a Responsible Employee  Must Say . . .</vt:lpstr>
      <vt:lpstr>Campus Security Authority (CSA)</vt:lpstr>
      <vt:lpstr>What Do I Report?</vt:lpstr>
      <vt:lpstr>Clery Act Categories of Crimes</vt:lpstr>
      <vt:lpstr>Prohibited Conduct </vt:lpstr>
      <vt:lpstr>Scope of Policy</vt:lpstr>
      <vt:lpstr>Scope of Policy</vt:lpstr>
      <vt:lpstr>Not Within the Scope</vt:lpstr>
      <vt:lpstr>Minors on Campus</vt:lpstr>
      <vt:lpstr>How Do I Report?</vt:lpstr>
      <vt:lpstr>TIX Webpage</vt:lpstr>
      <vt:lpstr>PowerPoint Presentation</vt:lpstr>
      <vt:lpstr>Writing a TIX Incident Report</vt:lpstr>
      <vt:lpstr>What Do I Say When Someone Discloses to Me?</vt:lpstr>
      <vt:lpstr>Responding to Disclosure</vt:lpstr>
      <vt:lpstr>Confidential Resources</vt:lpstr>
      <vt:lpstr>What Happens After A Report is Made?</vt:lpstr>
      <vt:lpstr>Interim Measures</vt:lpstr>
      <vt:lpstr>PowerPoint Presentation</vt:lpstr>
      <vt:lpstr>Culture Building</vt:lpstr>
      <vt:lpstr>Consent Defined</vt:lpstr>
      <vt:lpstr>Bystander Intervention</vt:lpstr>
      <vt:lpstr>Social Media</vt:lpstr>
      <vt:lpstr>PowerPoint Presentation</vt:lpstr>
      <vt:lpstr>Recognizing Trauma</vt:lpstr>
      <vt:lpstr>How do you help?</vt:lpstr>
      <vt:lpstr>Grounding Techniques for those in Crisis</vt:lpstr>
      <vt:lpstr>Building Culture</vt:lpstr>
      <vt:lpstr>PowerPoint Presentation</vt:lpstr>
    </vt:vector>
  </TitlesOfParts>
  <Company>Crossroads Church of the Nazarene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Jones</dc:creator>
  <cp:lastModifiedBy>Katie D Sherman</cp:lastModifiedBy>
  <cp:revision>157</cp:revision>
  <dcterms:created xsi:type="dcterms:W3CDTF">2018-08-20T22:19:49Z</dcterms:created>
  <dcterms:modified xsi:type="dcterms:W3CDTF">2021-09-10T19:56:51Z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0x0101006815F4427E906247BADFEFC339E1CD2E</vt:lpwstr>
  </property>
  <property fmtid="{D5CDD505-2E9C-101B-9397-08002B2CF9AE}" pid="3" name="Order">
    <vt:r8>111100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IsMyDocuments">
    <vt:bool>true</vt:bool>
  </property>
</Properties>
</file>