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4"/>
  </p:notesMasterIdLst>
  <p:sldIdLst>
    <p:sldId id="257" r:id="rId6"/>
    <p:sldId id="259" r:id="rId7"/>
    <p:sldId id="261" r:id="rId8"/>
    <p:sldId id="322" r:id="rId9"/>
    <p:sldId id="319" r:id="rId10"/>
    <p:sldId id="314" r:id="rId11"/>
    <p:sldId id="315" r:id="rId12"/>
    <p:sldId id="302" r:id="rId13"/>
    <p:sldId id="323" r:id="rId14"/>
    <p:sldId id="270" r:id="rId15"/>
    <p:sldId id="271" r:id="rId16"/>
    <p:sldId id="317" r:id="rId17"/>
    <p:sldId id="318" r:id="rId18"/>
    <p:sldId id="316" r:id="rId19"/>
    <p:sldId id="326" r:id="rId20"/>
    <p:sldId id="310" r:id="rId21"/>
    <p:sldId id="327" r:id="rId22"/>
    <p:sldId id="328" r:id="rId23"/>
    <p:sldId id="275" r:id="rId24"/>
    <p:sldId id="279" r:id="rId25"/>
    <p:sldId id="321" r:id="rId26"/>
    <p:sldId id="268" r:id="rId27"/>
    <p:sldId id="324" r:id="rId28"/>
    <p:sldId id="300" r:id="rId29"/>
    <p:sldId id="280" r:id="rId30"/>
    <p:sldId id="329" r:id="rId31"/>
    <p:sldId id="303" r:id="rId32"/>
    <p:sldId id="304" r:id="rId33"/>
    <p:sldId id="308" r:id="rId34"/>
    <p:sldId id="309" r:id="rId35"/>
    <p:sldId id="283" r:id="rId36"/>
    <p:sldId id="332" r:id="rId37"/>
    <p:sldId id="333" r:id="rId38"/>
    <p:sldId id="325" r:id="rId39"/>
    <p:sldId id="281" r:id="rId40"/>
    <p:sldId id="330" r:id="rId41"/>
    <p:sldId id="331" r:id="rId42"/>
    <p:sldId id="282" r:id="rId4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DD1C2-A1A7-BB00-51A8-482D24577376}" v="351" dt="2021-08-27T19:30:30.662"/>
    <p1510:client id="{DC537281-2FBC-2942-8FE6-3C58278D55E4}" v="9" dt="2021-01-11T16:01:08.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CAACFB8-3D54-414A-ADFE-2DEA13C3BA71}" type="datetimeFigureOut">
              <a:rPr lang="en-US" smtClean="0"/>
              <a:t>9/10/2021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8585498-CE73-4742-8890-E0222E8E69BD}" type="slidenum">
              <a:rPr lang="en-US" smtClean="0"/>
              <a:t>‹#›</a:t>
            </a:fld>
            <a:endParaRPr lang="en-US"/>
          </a:p>
        </p:txBody>
      </p:sp>
    </p:spTree>
    <p:extLst>
      <p:ext uri="{BB962C8B-B14F-4D97-AF65-F5344CB8AC3E}">
        <p14:creationId xmlns:p14="http://schemas.microsoft.com/office/powerpoint/2010/main" val="278755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ainn.org/statistics/victims-sexual-viole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ainn.org/statistics/victims-sexual-violen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1</a:t>
            </a:fld>
            <a:endParaRPr lang="en-US"/>
          </a:p>
        </p:txBody>
      </p:sp>
    </p:spTree>
    <p:extLst>
      <p:ext uri="{BB962C8B-B14F-4D97-AF65-F5344CB8AC3E}">
        <p14:creationId xmlns:p14="http://schemas.microsoft.com/office/powerpoint/2010/main" val="2475573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11</a:t>
            </a:fld>
            <a:endParaRPr lang="en-US"/>
          </a:p>
        </p:txBody>
      </p:sp>
    </p:spTree>
    <p:extLst>
      <p:ext uri="{BB962C8B-B14F-4D97-AF65-F5344CB8AC3E}">
        <p14:creationId xmlns:p14="http://schemas.microsoft.com/office/powerpoint/2010/main" val="2067551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what Professor Swallow shared from MVNU’s Student Handbook:</a:t>
            </a:r>
          </a:p>
          <a:p>
            <a:endParaRPr lang="en-US"/>
          </a:p>
          <a:p>
            <a:r>
              <a:rPr lang="en-US"/>
              <a:t>Affirmations </a:t>
            </a:r>
          </a:p>
          <a:p>
            <a:endParaRPr lang="en-US"/>
          </a:p>
          <a:p>
            <a:pPr marL="233309" indent="-233309">
              <a:buAutoNum type="arabicPeriod"/>
            </a:pPr>
            <a:r>
              <a:rPr lang="en-US"/>
              <a:t>WE LOVE GOD </a:t>
            </a:r>
          </a:p>
          <a:p>
            <a:r>
              <a:rPr lang="en-US"/>
              <a:t>2. WE RESPECT OTHERS </a:t>
            </a:r>
          </a:p>
          <a:p>
            <a:r>
              <a:rPr lang="en-US"/>
              <a:t>3. WE BELIEVE IN PERSONAL RESPONSIBILITY </a:t>
            </a:r>
          </a:p>
          <a:p>
            <a:endParaRPr lang="en-US"/>
          </a:p>
          <a:p>
            <a:r>
              <a:rPr lang="en-US"/>
              <a:t>These affirmations invite us to understand ourselves as stewards of our lives and our bodies and to humbly submit to the invitation of God to be holy as He is holy. As our University President, Dr. Henry Spaulding, reminds us: “These affirmations reflect MVNU's conviction that the biblical mandate for the holy life, to which God calls all believers, is summarized in the scriptural commands to "love the Lord thy God with all thy heart, soul, mind, and strength and thy neighbor as thyself"…In times like these, when Judeo- Christian values are no longer the moral centerpiece of our culture, we believe the need for a college that practices these standards is greater than ever…”</a:t>
            </a:r>
          </a:p>
          <a:p>
            <a:endParaRPr lang="en-US"/>
          </a:p>
          <a:p>
            <a:r>
              <a:rPr lang="en-US"/>
              <a:t>Our Commitment to Community makes the house we are building habitable…provides</a:t>
            </a:r>
            <a:r>
              <a:rPr lang="en-US" baseline="0"/>
              <a:t> our walls, doors, windows, roof, etc.</a:t>
            </a:r>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12</a:t>
            </a:fld>
            <a:endParaRPr lang="en-US"/>
          </a:p>
        </p:txBody>
      </p:sp>
    </p:spTree>
    <p:extLst>
      <p:ext uri="{BB962C8B-B14F-4D97-AF65-F5344CB8AC3E}">
        <p14:creationId xmlns:p14="http://schemas.microsoft.com/office/powerpoint/2010/main" val="2547619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13</a:t>
            </a:fld>
            <a:endParaRPr lang="en-US"/>
          </a:p>
        </p:txBody>
      </p:sp>
    </p:spTree>
    <p:extLst>
      <p:ext uri="{BB962C8B-B14F-4D97-AF65-F5344CB8AC3E}">
        <p14:creationId xmlns:p14="http://schemas.microsoft.com/office/powerpoint/2010/main" val="1379781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14</a:t>
            </a:fld>
            <a:endParaRPr lang="en-US"/>
          </a:p>
        </p:txBody>
      </p:sp>
    </p:spTree>
    <p:extLst>
      <p:ext uri="{BB962C8B-B14F-4D97-AF65-F5344CB8AC3E}">
        <p14:creationId xmlns:p14="http://schemas.microsoft.com/office/powerpoint/2010/main" val="1351581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16</a:t>
            </a:fld>
            <a:endParaRPr lang="en-US"/>
          </a:p>
        </p:txBody>
      </p:sp>
    </p:spTree>
    <p:extLst>
      <p:ext uri="{BB962C8B-B14F-4D97-AF65-F5344CB8AC3E}">
        <p14:creationId xmlns:p14="http://schemas.microsoft.com/office/powerpoint/2010/main" val="3419563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19</a:t>
            </a:fld>
            <a:endParaRPr lang="en-US"/>
          </a:p>
        </p:txBody>
      </p:sp>
    </p:spTree>
    <p:extLst>
      <p:ext uri="{BB962C8B-B14F-4D97-AF65-F5344CB8AC3E}">
        <p14:creationId xmlns:p14="http://schemas.microsoft.com/office/powerpoint/2010/main" val="586762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20</a:t>
            </a:fld>
            <a:endParaRPr lang="en-US"/>
          </a:p>
        </p:txBody>
      </p:sp>
    </p:spTree>
    <p:extLst>
      <p:ext uri="{BB962C8B-B14F-4D97-AF65-F5344CB8AC3E}">
        <p14:creationId xmlns:p14="http://schemas.microsoft.com/office/powerpoint/2010/main" val="631761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we are not confidential resources. Move investigation</a:t>
            </a:r>
            <a:r>
              <a:rPr lang="en-US" baseline="0" dirty="0"/>
              <a:t> unit to the processes</a:t>
            </a:r>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21</a:t>
            </a:fld>
            <a:endParaRPr lang="en-US"/>
          </a:p>
        </p:txBody>
      </p:sp>
    </p:spTree>
    <p:extLst>
      <p:ext uri="{BB962C8B-B14F-4D97-AF65-F5344CB8AC3E}">
        <p14:creationId xmlns:p14="http://schemas.microsoft.com/office/powerpoint/2010/main" val="1889062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22</a:t>
            </a:fld>
            <a:endParaRPr lang="en-US"/>
          </a:p>
        </p:txBody>
      </p:sp>
    </p:spTree>
    <p:extLst>
      <p:ext uri="{BB962C8B-B14F-4D97-AF65-F5344CB8AC3E}">
        <p14:creationId xmlns:p14="http://schemas.microsoft.com/office/powerpoint/2010/main" val="210100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24</a:t>
            </a:fld>
            <a:endParaRPr lang="en-US"/>
          </a:p>
        </p:txBody>
      </p:sp>
    </p:spTree>
    <p:extLst>
      <p:ext uri="{BB962C8B-B14F-4D97-AF65-F5344CB8AC3E}">
        <p14:creationId xmlns:p14="http://schemas.microsoft.com/office/powerpoint/2010/main" val="190161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2</a:t>
            </a:fld>
            <a:endParaRPr lang="en-US"/>
          </a:p>
        </p:txBody>
      </p:sp>
    </p:spTree>
    <p:extLst>
      <p:ext uri="{BB962C8B-B14F-4D97-AF65-F5344CB8AC3E}">
        <p14:creationId xmlns:p14="http://schemas.microsoft.com/office/powerpoint/2010/main" val="1344868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25</a:t>
            </a:fld>
            <a:endParaRPr lang="en-US"/>
          </a:p>
        </p:txBody>
      </p:sp>
    </p:spTree>
    <p:extLst>
      <p:ext uri="{BB962C8B-B14F-4D97-AF65-F5344CB8AC3E}">
        <p14:creationId xmlns:p14="http://schemas.microsoft.com/office/powerpoint/2010/main" val="1184577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27</a:t>
            </a:fld>
            <a:endParaRPr lang="en-US"/>
          </a:p>
        </p:txBody>
      </p:sp>
    </p:spTree>
    <p:extLst>
      <p:ext uri="{BB962C8B-B14F-4D97-AF65-F5344CB8AC3E}">
        <p14:creationId xmlns:p14="http://schemas.microsoft.com/office/powerpoint/2010/main" val="4023650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28</a:t>
            </a:fld>
            <a:endParaRPr lang="en-US"/>
          </a:p>
        </p:txBody>
      </p:sp>
    </p:spTree>
    <p:extLst>
      <p:ext uri="{BB962C8B-B14F-4D97-AF65-F5344CB8AC3E}">
        <p14:creationId xmlns:p14="http://schemas.microsoft.com/office/powerpoint/2010/main" val="798771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29</a:t>
            </a:fld>
            <a:endParaRPr lang="en-US"/>
          </a:p>
        </p:txBody>
      </p:sp>
    </p:spTree>
    <p:extLst>
      <p:ext uri="{BB962C8B-B14F-4D97-AF65-F5344CB8AC3E}">
        <p14:creationId xmlns:p14="http://schemas.microsoft.com/office/powerpoint/2010/main" val="1093290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30</a:t>
            </a:fld>
            <a:endParaRPr lang="en-US"/>
          </a:p>
        </p:txBody>
      </p:sp>
    </p:spTree>
    <p:extLst>
      <p:ext uri="{BB962C8B-B14F-4D97-AF65-F5344CB8AC3E}">
        <p14:creationId xmlns:p14="http://schemas.microsoft.com/office/powerpoint/2010/main" val="903724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31</a:t>
            </a:fld>
            <a:endParaRPr lang="en-US"/>
          </a:p>
        </p:txBody>
      </p:sp>
    </p:spTree>
    <p:extLst>
      <p:ext uri="{BB962C8B-B14F-4D97-AF65-F5344CB8AC3E}">
        <p14:creationId xmlns:p14="http://schemas.microsoft.com/office/powerpoint/2010/main" val="4291825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35</a:t>
            </a:fld>
            <a:endParaRPr lang="en-US"/>
          </a:p>
        </p:txBody>
      </p:sp>
    </p:spTree>
    <p:extLst>
      <p:ext uri="{BB962C8B-B14F-4D97-AF65-F5344CB8AC3E}">
        <p14:creationId xmlns:p14="http://schemas.microsoft.com/office/powerpoint/2010/main" val="3217377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38</a:t>
            </a:fld>
            <a:endParaRPr lang="en-US"/>
          </a:p>
        </p:txBody>
      </p:sp>
    </p:spTree>
    <p:extLst>
      <p:ext uri="{BB962C8B-B14F-4D97-AF65-F5344CB8AC3E}">
        <p14:creationId xmlns:p14="http://schemas.microsoft.com/office/powerpoint/2010/main" val="149609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3</a:t>
            </a:fld>
            <a:endParaRPr lang="en-US"/>
          </a:p>
        </p:txBody>
      </p:sp>
    </p:spTree>
    <p:extLst>
      <p:ext uri="{BB962C8B-B14F-4D97-AF65-F5344CB8AC3E}">
        <p14:creationId xmlns:p14="http://schemas.microsoft.com/office/powerpoint/2010/main" val="4079836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177DC-7AF3-492B-8397-02374C4A79AD}" type="slidenum">
              <a:rPr lang="en-US" smtClean="0"/>
              <a:t>4</a:t>
            </a:fld>
            <a:endParaRPr lang="en-US"/>
          </a:p>
        </p:txBody>
      </p:sp>
    </p:spTree>
    <p:extLst>
      <p:ext uri="{BB962C8B-B14F-4D97-AF65-F5344CB8AC3E}">
        <p14:creationId xmlns:p14="http://schemas.microsoft.com/office/powerpoint/2010/main" val="388782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https://www.rainn.org/statistics/victims-sexual-violence</a:t>
            </a:r>
            <a:r>
              <a:rPr lang="en-US" sz="1200" b="0" i="0" u="none" strike="noStrike" kern="1200" baseline="0">
                <a:solidFill>
                  <a:schemeClr val="tx1"/>
                </a:solidFill>
                <a:latin typeface="+mn-lt"/>
                <a:ea typeface="+mn-ea"/>
                <a:cs typeface="+mn-cs"/>
              </a:rPr>
              <a:t>Preamble, p. 30076 (Official) notes that “Commenters cited: Rape, Abuse &amp; Incest National Network (RAINN),</a:t>
            </a:r>
          </a:p>
          <a:p>
            <a:r>
              <a:rPr lang="fr-FR" sz="1200" b="0" i="1" u="none" strike="noStrike" kern="1200" baseline="0">
                <a:solidFill>
                  <a:schemeClr val="tx1"/>
                </a:solidFill>
                <a:latin typeface="+mn-lt"/>
                <a:ea typeface="+mn-ea"/>
                <a:cs typeface="+mn-cs"/>
              </a:rPr>
              <a:t>Campus </a:t>
            </a:r>
            <a:r>
              <a:rPr lang="fr-FR" sz="1200" b="0" i="1" u="none" strike="noStrike" kern="1200" baseline="0" err="1">
                <a:solidFill>
                  <a:schemeClr val="tx1"/>
                </a:solidFill>
                <a:latin typeface="+mn-lt"/>
                <a:ea typeface="+mn-ea"/>
                <a:cs typeface="+mn-cs"/>
              </a:rPr>
              <a:t>Sexual</a:t>
            </a:r>
            <a:r>
              <a:rPr lang="fr-FR" sz="1200" b="0" i="1" u="none" strike="noStrike" kern="1200" baseline="0">
                <a:solidFill>
                  <a:schemeClr val="tx1"/>
                </a:solidFill>
                <a:latin typeface="+mn-lt"/>
                <a:ea typeface="+mn-ea"/>
                <a:cs typeface="+mn-cs"/>
              </a:rPr>
              <a:t> Violence: </a:t>
            </a:r>
            <a:r>
              <a:rPr lang="fr-FR" sz="1200" b="0" i="1" u="none" strike="noStrike" kern="1200" baseline="0" err="1">
                <a:solidFill>
                  <a:schemeClr val="tx1"/>
                </a:solidFill>
                <a:latin typeface="+mn-lt"/>
                <a:ea typeface="+mn-ea"/>
                <a:cs typeface="+mn-cs"/>
              </a:rPr>
              <a:t>Statistics</a:t>
            </a:r>
            <a:r>
              <a:rPr lang="fr-FR" sz="1200" b="0" i="1" u="none" strike="noStrike" kern="1200" baseline="0">
                <a:solidFill>
                  <a:schemeClr val="tx1"/>
                </a:solidFill>
                <a:latin typeface="+mn-lt"/>
                <a:ea typeface="+mn-ea"/>
                <a:cs typeface="+mn-cs"/>
              </a:rPr>
              <a:t>, https://www.rainn.org/</a:t>
            </a:r>
            <a:r>
              <a:rPr lang="fr-FR" sz="1200" b="0" i="1" u="none" strike="noStrike" kern="1200" baseline="0" err="1">
                <a:solidFill>
                  <a:schemeClr val="tx1"/>
                </a:solidFill>
                <a:latin typeface="+mn-lt"/>
                <a:ea typeface="+mn-ea"/>
                <a:cs typeface="+mn-cs"/>
              </a:rPr>
              <a:t>statistics</a:t>
            </a:r>
            <a:r>
              <a:rPr lang="fr-FR" sz="1200" b="0" i="1" u="none" strike="noStrike" kern="1200" baseline="0">
                <a:solidFill>
                  <a:schemeClr val="tx1"/>
                </a:solidFill>
                <a:latin typeface="+mn-lt"/>
                <a:ea typeface="+mn-ea"/>
                <a:cs typeface="+mn-cs"/>
              </a:rPr>
              <a:t>/campus-</a:t>
            </a:r>
            <a:r>
              <a:rPr lang="fr-FR" sz="1200" b="0" i="1" u="none" strike="noStrike" kern="1200" baseline="0" err="1">
                <a:solidFill>
                  <a:schemeClr val="tx1"/>
                </a:solidFill>
                <a:latin typeface="+mn-lt"/>
                <a:ea typeface="+mn-ea"/>
                <a:cs typeface="+mn-cs"/>
              </a:rPr>
              <a:t>sexual</a:t>
            </a:r>
            <a:r>
              <a:rPr lang="fr-FR" sz="1200" b="0" i="1" u="none" strike="noStrike" kern="1200" baseline="0">
                <a:solidFill>
                  <a:schemeClr val="tx1"/>
                </a:solidFill>
                <a:latin typeface="+mn-lt"/>
                <a:ea typeface="+mn-ea"/>
                <a:cs typeface="+mn-cs"/>
              </a:rPr>
              <a:t>-violence.”</a:t>
            </a:r>
          </a:p>
          <a:p>
            <a:r>
              <a:rPr lang="fr-FR" sz="1200" b="0" i="1" u="none" strike="noStrike" kern="1200" baseline="0">
                <a:solidFill>
                  <a:schemeClr val="tx1"/>
                </a:solidFill>
                <a:latin typeface="+mn-lt"/>
                <a:ea typeface="+mn-ea"/>
                <a:cs typeface="+mn-cs"/>
              </a:rPr>
              <a:t>*</a:t>
            </a:r>
            <a:r>
              <a:rPr lang="fr-FR" sz="1200" b="0" i="1" u="none" strike="noStrike" kern="1200" baseline="0" err="1">
                <a:solidFill>
                  <a:schemeClr val="tx1"/>
                </a:solidFill>
                <a:latin typeface="+mn-lt"/>
                <a:ea typeface="+mn-ea"/>
                <a:cs typeface="+mn-cs"/>
              </a:rPr>
              <a:t>Bricker</a:t>
            </a:r>
            <a:r>
              <a:rPr lang="fr-FR" sz="1200" b="0" i="1" u="none" strike="noStrike" kern="1200" baseline="0">
                <a:solidFill>
                  <a:schemeClr val="tx1"/>
                </a:solidFill>
                <a:latin typeface="+mn-lt"/>
                <a:ea typeface="+mn-ea"/>
                <a:cs typeface="+mn-cs"/>
              </a:rPr>
              <a:t> and </a:t>
            </a:r>
            <a:r>
              <a:rPr lang="fr-FR" sz="1200" b="0" i="1" u="none" strike="noStrike" kern="1200" baseline="0" err="1">
                <a:solidFill>
                  <a:schemeClr val="tx1"/>
                </a:solidFill>
                <a:latin typeface="+mn-lt"/>
                <a:ea typeface="+mn-ea"/>
                <a:cs typeface="+mn-cs"/>
              </a:rPr>
              <a:t>Eckler</a:t>
            </a:r>
            <a:r>
              <a:rPr lang="fr-FR" sz="1200" b="0" i="1" u="none" strike="noStrike" kern="1200" baseline="0">
                <a:solidFill>
                  <a:schemeClr val="tx1"/>
                </a:solidFill>
                <a:latin typeface="+mn-lt"/>
                <a:ea typeface="+mn-ea"/>
                <a:cs typeface="+mn-cs"/>
              </a:rPr>
              <a:t> Training 2020 slides</a:t>
            </a:r>
          </a:p>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5</a:t>
            </a:fld>
            <a:endParaRPr lang="en-US"/>
          </a:p>
        </p:txBody>
      </p:sp>
    </p:spTree>
    <p:extLst>
      <p:ext uri="{BB962C8B-B14F-4D97-AF65-F5344CB8AC3E}">
        <p14:creationId xmlns:p14="http://schemas.microsoft.com/office/powerpoint/2010/main" val="136577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6</a:t>
            </a:fld>
            <a:endParaRPr lang="en-US"/>
          </a:p>
        </p:txBody>
      </p:sp>
    </p:spTree>
    <p:extLst>
      <p:ext uri="{BB962C8B-B14F-4D97-AF65-F5344CB8AC3E}">
        <p14:creationId xmlns:p14="http://schemas.microsoft.com/office/powerpoint/2010/main" val="3407455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https://www.rainn.org/statistics/victims-sexual-violence</a:t>
            </a:r>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7</a:t>
            </a:fld>
            <a:endParaRPr lang="en-US"/>
          </a:p>
        </p:txBody>
      </p:sp>
    </p:spTree>
    <p:extLst>
      <p:ext uri="{BB962C8B-B14F-4D97-AF65-F5344CB8AC3E}">
        <p14:creationId xmlns:p14="http://schemas.microsoft.com/office/powerpoint/2010/main" val="2076374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8</a:t>
            </a:fld>
            <a:endParaRPr lang="en-US"/>
          </a:p>
        </p:txBody>
      </p:sp>
    </p:spTree>
    <p:extLst>
      <p:ext uri="{BB962C8B-B14F-4D97-AF65-F5344CB8AC3E}">
        <p14:creationId xmlns:p14="http://schemas.microsoft.com/office/powerpoint/2010/main" val="1570210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85498-CE73-4742-8890-E0222E8E69BD}" type="slidenum">
              <a:rPr lang="en-US" smtClean="0"/>
              <a:t>10</a:t>
            </a:fld>
            <a:endParaRPr lang="en-US"/>
          </a:p>
        </p:txBody>
      </p:sp>
    </p:spTree>
    <p:extLst>
      <p:ext uri="{BB962C8B-B14F-4D97-AF65-F5344CB8AC3E}">
        <p14:creationId xmlns:p14="http://schemas.microsoft.com/office/powerpoint/2010/main" val="380250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4B2C15-8770-7F46-AD39-31F0870958B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78570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B2C15-8770-7F46-AD39-31F0870958B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94269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B2C15-8770-7F46-AD39-31F0870958B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1210826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4B2C15-8770-7F46-AD39-31F0870958B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785707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B2C15-8770-7F46-AD39-31F0870958B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228146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B2C15-8770-7F46-AD39-31F0870958B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409925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B2C15-8770-7F46-AD39-31F0870958B9}"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894595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4B2C15-8770-7F46-AD39-31F0870958B9}" type="datetimeFigureOut">
              <a:rPr lang="en-US" smtClean="0"/>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350486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4B2C15-8770-7F46-AD39-31F0870958B9}" type="datetimeFigureOut">
              <a:rPr lang="en-US" smtClean="0"/>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424027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B2C15-8770-7F46-AD39-31F0870958B9}" type="datetimeFigureOut">
              <a:rPr lang="en-US" smtClean="0"/>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916832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B2C15-8770-7F46-AD39-31F0870958B9}"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9926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B2C15-8770-7F46-AD39-31F0870958B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228146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B2C15-8770-7F46-AD39-31F0870958B9}"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564491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B2C15-8770-7F46-AD39-31F0870958B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942690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B2C15-8770-7F46-AD39-31F0870958B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121082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B2C15-8770-7F46-AD39-31F0870958B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40992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B2C15-8770-7F46-AD39-31F0870958B9}"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89459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4B2C15-8770-7F46-AD39-31F0870958B9}" type="datetimeFigureOut">
              <a:rPr lang="en-US" smtClean="0"/>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35048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4B2C15-8770-7F46-AD39-31F0870958B9}" type="datetimeFigureOut">
              <a:rPr lang="en-US" smtClean="0"/>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42402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B2C15-8770-7F46-AD39-31F0870958B9}" type="datetimeFigureOut">
              <a:rPr lang="en-US" smtClean="0"/>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91683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B2C15-8770-7F46-AD39-31F0870958B9}"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29926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B2C15-8770-7F46-AD39-31F0870958B9}"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026A4-848F-5D43-A53B-4072046B4277}" type="slidenum">
              <a:rPr lang="en-US" smtClean="0"/>
              <a:t>‹#›</a:t>
            </a:fld>
            <a:endParaRPr lang="en-US"/>
          </a:p>
        </p:txBody>
      </p:sp>
    </p:spTree>
    <p:extLst>
      <p:ext uri="{BB962C8B-B14F-4D97-AF65-F5344CB8AC3E}">
        <p14:creationId xmlns:p14="http://schemas.microsoft.com/office/powerpoint/2010/main" val="356449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B2C15-8770-7F46-AD39-31F0870958B9}" type="datetimeFigureOut">
              <a:rPr lang="en-US" smtClean="0"/>
              <a:t>9/10/2021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026A4-848F-5D43-A53B-4072046B4277}" type="slidenum">
              <a:rPr lang="en-US" smtClean="0"/>
              <a:t>‹#›</a:t>
            </a:fld>
            <a:endParaRPr lang="en-US"/>
          </a:p>
        </p:txBody>
      </p:sp>
    </p:spTree>
    <p:extLst>
      <p:ext uri="{BB962C8B-B14F-4D97-AF65-F5344CB8AC3E}">
        <p14:creationId xmlns:p14="http://schemas.microsoft.com/office/powerpoint/2010/main" val="214386070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B2C15-8770-7F46-AD39-31F0870958B9}" type="datetimeFigureOut">
              <a:rPr lang="en-US" smtClean="0"/>
              <a:t>9/10/2021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026A4-848F-5D43-A53B-4072046B4277}" type="slidenum">
              <a:rPr lang="en-US" smtClean="0"/>
              <a:t>‹#›</a:t>
            </a:fld>
            <a:endParaRPr lang="en-US"/>
          </a:p>
        </p:txBody>
      </p:sp>
    </p:spTree>
    <p:extLst>
      <p:ext uri="{BB962C8B-B14F-4D97-AF65-F5344CB8AC3E}">
        <p14:creationId xmlns:p14="http://schemas.microsoft.com/office/powerpoint/2010/main" val="21438607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199"/>
            <a:ext cx="6400800" cy="2492051"/>
          </a:xfrm>
        </p:spPr>
        <p:txBody>
          <a:bodyPr vert="horz" lIns="91440" tIns="45720" rIns="91440" bIns="45720" rtlCol="0" anchor="t">
            <a:normAutofit/>
          </a:bodyPr>
          <a:lstStyle/>
          <a:p>
            <a:r>
              <a:rPr lang="en-US" sz="4800" b="1" i="1" dirty="0">
                <a:solidFill>
                  <a:schemeClr val="accent3">
                    <a:lumMod val="60000"/>
                    <a:lumOff val="40000"/>
                  </a:schemeClr>
                </a:solidFill>
              </a:rPr>
              <a:t>New Student Institute Training</a:t>
            </a:r>
          </a:p>
          <a:p>
            <a:r>
              <a:rPr lang="en-US" sz="4800" b="1" i="1" dirty="0">
                <a:solidFill>
                  <a:schemeClr val="accent3">
                    <a:lumMod val="60000"/>
                    <a:lumOff val="40000"/>
                  </a:schemeClr>
                </a:solidFill>
              </a:rPr>
              <a:t>2021</a:t>
            </a:r>
            <a:endParaRPr lang="en-US" sz="4800" b="1" i="1" dirty="0">
              <a:solidFill>
                <a:schemeClr val="accent3">
                  <a:lumMod val="60000"/>
                  <a:lumOff val="40000"/>
                </a:schemeClr>
              </a:solidFill>
              <a:cs typeface="Calibri"/>
            </a:endParaRPr>
          </a:p>
        </p:txBody>
      </p:sp>
      <p:pic>
        <p:nvPicPr>
          <p:cNvPr id="5" name="Picture 4" descr="TitleIX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897" y="470812"/>
            <a:ext cx="5088284" cy="3193336"/>
          </a:xfrm>
          <a:prstGeom prst="rect">
            <a:avLst/>
          </a:prstGeom>
        </p:spPr>
      </p:pic>
    </p:spTree>
    <p:extLst>
      <p:ext uri="{BB962C8B-B14F-4D97-AF65-F5344CB8AC3E}">
        <p14:creationId xmlns:p14="http://schemas.microsoft.com/office/powerpoint/2010/main" val="210890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FFF00"/>
                </a:solidFill>
              </a:rPr>
              <a:t>Prohibited Conduct </a:t>
            </a:r>
          </a:p>
        </p:txBody>
      </p:sp>
      <p:sp>
        <p:nvSpPr>
          <p:cNvPr id="3" name="Content Placeholder 2"/>
          <p:cNvSpPr>
            <a:spLocks noGrp="1"/>
          </p:cNvSpPr>
          <p:nvPr>
            <p:ph idx="1"/>
          </p:nvPr>
        </p:nvSpPr>
        <p:spPr>
          <a:xfrm>
            <a:off x="381000" y="1417638"/>
            <a:ext cx="8229600" cy="4854388"/>
          </a:xfrm>
        </p:spPr>
        <p:txBody>
          <a:bodyPr vert="horz" lIns="91440" tIns="45720" rIns="91440" bIns="45720" rtlCol="0" anchor="t">
            <a:noAutofit/>
          </a:bodyPr>
          <a:lstStyle/>
          <a:p>
            <a:pPr lvl="0"/>
            <a:r>
              <a:rPr lang="en-US" sz="2400"/>
              <a:t>Sexual Harassment</a:t>
            </a:r>
            <a:endParaRPr lang="en-US" sz="2400">
              <a:cs typeface="Calibri"/>
            </a:endParaRPr>
          </a:p>
          <a:p>
            <a:pPr lvl="0"/>
            <a:r>
              <a:rPr lang="en-US" sz="2400"/>
              <a:t>Sex/Gender Discrimination (disparate treatment because of sex)</a:t>
            </a:r>
            <a:endParaRPr lang="en-US" sz="2400">
              <a:cs typeface="Calibri"/>
            </a:endParaRPr>
          </a:p>
          <a:p>
            <a:pPr lvl="0"/>
            <a:r>
              <a:rPr lang="en-US" sz="2400"/>
              <a:t>Sexual Assault</a:t>
            </a:r>
            <a:endParaRPr lang="en-US" sz="2400">
              <a:cs typeface="Calibri"/>
            </a:endParaRPr>
          </a:p>
          <a:p>
            <a:pPr lvl="0"/>
            <a:r>
              <a:rPr lang="en-US" sz="2400"/>
              <a:t>Non-Consensual Sexual Contact</a:t>
            </a:r>
            <a:endParaRPr lang="en-US" sz="2400">
              <a:cs typeface="Calibri"/>
            </a:endParaRPr>
          </a:p>
          <a:p>
            <a:pPr lvl="0"/>
            <a:r>
              <a:rPr lang="en-US" sz="2400"/>
              <a:t>Sexual Exploitation</a:t>
            </a:r>
            <a:endParaRPr lang="en-US" sz="2400">
              <a:cs typeface="Calibri"/>
            </a:endParaRPr>
          </a:p>
          <a:p>
            <a:pPr lvl="0"/>
            <a:r>
              <a:rPr lang="en-US" sz="2400"/>
              <a:t>Stalking (on the basis of sex)</a:t>
            </a:r>
            <a:endParaRPr lang="en-US" sz="2400">
              <a:cs typeface="Calibri"/>
            </a:endParaRPr>
          </a:p>
          <a:p>
            <a:pPr lvl="0"/>
            <a:r>
              <a:rPr lang="en-US" sz="2400"/>
              <a:t>Physical Harm and Intimidation</a:t>
            </a:r>
            <a:endParaRPr lang="en-US" sz="2400">
              <a:cs typeface="Calibri"/>
            </a:endParaRPr>
          </a:p>
          <a:p>
            <a:pPr lvl="0"/>
            <a:r>
              <a:rPr lang="en-US" sz="2400"/>
              <a:t>Cyber bullying (on the basis of sex)</a:t>
            </a:r>
            <a:endParaRPr lang="en-US" sz="2400">
              <a:cs typeface="Calibri"/>
            </a:endParaRPr>
          </a:p>
          <a:p>
            <a:pPr lvl="0"/>
            <a:r>
              <a:rPr lang="en-US" sz="2400"/>
              <a:t>Dating Violence</a:t>
            </a:r>
            <a:endParaRPr lang="en-US" sz="2400">
              <a:cs typeface="Calibri"/>
            </a:endParaRPr>
          </a:p>
          <a:p>
            <a:pPr lvl="0"/>
            <a:r>
              <a:rPr lang="en-US" sz="2400"/>
              <a:t>Domestic Violence</a:t>
            </a:r>
            <a:endParaRPr lang="en-US" sz="2400">
              <a:cs typeface="Calibri"/>
            </a:endParaRPr>
          </a:p>
          <a:p>
            <a:pPr lvl="0"/>
            <a:r>
              <a:rPr lang="en-US" sz="2400"/>
              <a:t>Retaliation</a:t>
            </a:r>
            <a:endParaRPr lang="en-US" sz="2400">
              <a:cs typeface="Calibri"/>
            </a:endParaRPr>
          </a:p>
        </p:txBody>
      </p:sp>
    </p:spTree>
    <p:extLst>
      <p:ext uri="{BB962C8B-B14F-4D97-AF65-F5344CB8AC3E}">
        <p14:creationId xmlns:p14="http://schemas.microsoft.com/office/powerpoint/2010/main" val="256686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471"/>
            <a:ext cx="8229600" cy="1165411"/>
          </a:xfrm>
        </p:spPr>
        <p:txBody>
          <a:bodyPr>
            <a:normAutofit/>
          </a:bodyPr>
          <a:lstStyle/>
          <a:p>
            <a:r>
              <a:rPr lang="en-US" sz="5400" b="1"/>
              <a:t>Scope of Policy</a:t>
            </a:r>
          </a:p>
        </p:txBody>
      </p:sp>
      <p:sp>
        <p:nvSpPr>
          <p:cNvPr id="4" name="Content Placeholder 3"/>
          <p:cNvSpPr>
            <a:spLocks noGrp="1"/>
          </p:cNvSpPr>
          <p:nvPr>
            <p:ph idx="1"/>
          </p:nvPr>
        </p:nvSpPr>
        <p:spPr/>
        <p:txBody>
          <a:bodyPr>
            <a:normAutofit/>
          </a:bodyPr>
          <a:lstStyle/>
          <a:p>
            <a:pPr marL="0" indent="0" algn="ctr">
              <a:buNone/>
            </a:pPr>
            <a:r>
              <a:rPr lang="en-US"/>
              <a:t>Title IX policy </a:t>
            </a:r>
            <a:r>
              <a:rPr lang="en-US" u="sng"/>
              <a:t>applies to all University employees and students.</a:t>
            </a:r>
            <a:endParaRPr lang="en-US"/>
          </a:p>
          <a:p>
            <a:pPr marL="0" lvl="0" indent="0" fontAlgn="base">
              <a:buNone/>
            </a:pPr>
            <a:r>
              <a:rPr lang="en-US" sz="3600" b="1"/>
              <a:t>Title IX:</a:t>
            </a:r>
          </a:p>
          <a:p>
            <a:pPr lvl="0" fontAlgn="base"/>
            <a:r>
              <a:rPr lang="en-US" sz="2800" b="1"/>
              <a:t>Sexual Harassment Occurring</a:t>
            </a:r>
            <a:r>
              <a:rPr lang="en-US" sz="2800"/>
              <a:t>:</a:t>
            </a:r>
            <a:endParaRPr lang="en-US" sz="1050"/>
          </a:p>
          <a:p>
            <a:pPr lvl="1" fontAlgn="base"/>
            <a:r>
              <a:rPr lang="en-US"/>
              <a:t>In the United States</a:t>
            </a:r>
          </a:p>
          <a:p>
            <a:pPr lvl="1" fontAlgn="base"/>
            <a:r>
              <a:rPr lang="en-US"/>
              <a:t>In a program or activity where MVNU has substantial control over both the context and the alleged perpetrator</a:t>
            </a:r>
          </a:p>
          <a:p>
            <a:endParaRPr lang="en-US"/>
          </a:p>
        </p:txBody>
      </p:sp>
    </p:spTree>
    <p:extLst>
      <p:ext uri="{BB962C8B-B14F-4D97-AF65-F5344CB8AC3E}">
        <p14:creationId xmlns:p14="http://schemas.microsoft.com/office/powerpoint/2010/main" val="415371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it Title IX?</a:t>
            </a:r>
          </a:p>
        </p:txBody>
      </p:sp>
      <p:sp>
        <p:nvSpPr>
          <p:cNvPr id="3" name="Content Placeholder 2"/>
          <p:cNvSpPr>
            <a:spLocks noGrp="1"/>
          </p:cNvSpPr>
          <p:nvPr>
            <p:ph idx="1"/>
          </p:nvPr>
        </p:nvSpPr>
        <p:spPr>
          <a:xfrm>
            <a:off x="457200" y="1600200"/>
            <a:ext cx="8229600" cy="4525963"/>
          </a:xfrm>
        </p:spPr>
        <p:txBody>
          <a:bodyPr>
            <a:normAutofit fontScale="40000" lnSpcReduction="20000"/>
          </a:bodyPr>
          <a:lstStyle/>
          <a:p>
            <a:pPr marL="0" indent="0">
              <a:buNone/>
            </a:pPr>
            <a:endParaRPr lang="en-US"/>
          </a:p>
          <a:p>
            <a:pPr marL="0" indent="0">
              <a:buNone/>
            </a:pPr>
            <a:endParaRPr lang="en-US"/>
          </a:p>
          <a:p>
            <a:endParaRPr lang="en-US"/>
          </a:p>
          <a:p>
            <a:endParaRPr lang="en-US">
              <a:solidFill>
                <a:srgbClr val="FFC000"/>
              </a:solidFill>
            </a:endParaRPr>
          </a:p>
          <a:p>
            <a:endParaRPr lang="en-US">
              <a:solidFill>
                <a:srgbClr val="FFC000"/>
              </a:solidFill>
            </a:endParaRPr>
          </a:p>
          <a:p>
            <a:endParaRPr lang="en-US">
              <a:solidFill>
                <a:srgbClr val="FFC000"/>
              </a:solidFill>
            </a:endParaRPr>
          </a:p>
          <a:p>
            <a:endParaRPr lang="en-US">
              <a:solidFill>
                <a:srgbClr val="FFC000"/>
              </a:solidFill>
            </a:endParaRPr>
          </a:p>
          <a:p>
            <a:endParaRPr lang="en-US">
              <a:solidFill>
                <a:srgbClr val="FFC000"/>
              </a:solidFill>
            </a:endParaRPr>
          </a:p>
          <a:p>
            <a:endParaRPr lang="en-US">
              <a:solidFill>
                <a:srgbClr val="FFC000"/>
              </a:solidFill>
            </a:endParaRPr>
          </a:p>
          <a:p>
            <a:endParaRPr lang="en-US">
              <a:solidFill>
                <a:srgbClr val="FFC000"/>
              </a:solidFill>
            </a:endParaRPr>
          </a:p>
          <a:p>
            <a:endParaRPr lang="en-US">
              <a:solidFill>
                <a:srgbClr val="FFC000"/>
              </a:solidFill>
            </a:endParaRPr>
          </a:p>
          <a:p>
            <a:endParaRPr lang="en-US">
              <a:solidFill>
                <a:srgbClr val="FFC000"/>
              </a:solidFill>
            </a:endParaRPr>
          </a:p>
          <a:p>
            <a:endParaRPr lang="en-US">
              <a:solidFill>
                <a:srgbClr val="FFC000"/>
              </a:solidFill>
            </a:endParaRPr>
          </a:p>
          <a:p>
            <a:endParaRPr lang="en-US">
              <a:solidFill>
                <a:srgbClr val="FFC000"/>
              </a:solidFill>
            </a:endParaRPr>
          </a:p>
          <a:p>
            <a:endParaRPr lang="en-US">
              <a:solidFill>
                <a:srgbClr val="FFC000"/>
              </a:solidFill>
            </a:endParaRPr>
          </a:p>
          <a:p>
            <a:r>
              <a:rPr lang="en-US" sz="6700" b="1"/>
              <a:t>Title IX is the floor.</a:t>
            </a:r>
          </a:p>
          <a:p>
            <a:r>
              <a:rPr lang="en-US" sz="6700" b="1"/>
              <a:t>Our Commitment to Community builds upon that floor.</a:t>
            </a:r>
          </a:p>
        </p:txBody>
      </p:sp>
      <p:pic>
        <p:nvPicPr>
          <p:cNvPr id="4" name="Picture 3"/>
          <p:cNvPicPr>
            <a:picLocks noChangeAspect="1"/>
          </p:cNvPicPr>
          <p:nvPr/>
        </p:nvPicPr>
        <p:blipFill>
          <a:blip r:embed="rId3"/>
          <a:stretch>
            <a:fillRect/>
          </a:stretch>
        </p:blipFill>
        <p:spPr>
          <a:xfrm>
            <a:off x="2656114" y="1600200"/>
            <a:ext cx="3494315" cy="2509257"/>
          </a:xfrm>
          <a:prstGeom prst="rect">
            <a:avLst/>
          </a:prstGeom>
        </p:spPr>
      </p:pic>
    </p:spTree>
    <p:extLst>
      <p:ext uri="{BB962C8B-B14F-4D97-AF65-F5344CB8AC3E}">
        <p14:creationId xmlns:p14="http://schemas.microsoft.com/office/powerpoint/2010/main" val="2296667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471"/>
            <a:ext cx="8229600" cy="1165411"/>
          </a:xfrm>
        </p:spPr>
        <p:txBody>
          <a:bodyPr>
            <a:normAutofit/>
          </a:bodyPr>
          <a:lstStyle/>
          <a:p>
            <a:r>
              <a:rPr lang="en-US" sz="5400" b="1"/>
              <a:t>Scope of Policy</a:t>
            </a:r>
          </a:p>
        </p:txBody>
      </p:sp>
      <p:sp>
        <p:nvSpPr>
          <p:cNvPr id="4" name="Content Placeholder 3"/>
          <p:cNvSpPr>
            <a:spLocks noGrp="1"/>
          </p:cNvSpPr>
          <p:nvPr>
            <p:ph idx="1"/>
          </p:nvPr>
        </p:nvSpPr>
        <p:spPr>
          <a:xfrm>
            <a:off x="457200" y="1600200"/>
            <a:ext cx="8229600" cy="4920343"/>
          </a:xfrm>
        </p:spPr>
        <p:txBody>
          <a:bodyPr>
            <a:normAutofit lnSpcReduction="10000"/>
          </a:bodyPr>
          <a:lstStyle/>
          <a:p>
            <a:pPr lvl="0">
              <a:buFont typeface="Arial" panose="020B0604020202020204" pitchFamily="34" charset="0"/>
              <a:buChar char="•"/>
            </a:pPr>
            <a:r>
              <a:rPr lang="en-US" sz="3600" b="1"/>
              <a:t>Not Title IX (But still covered under our policy):</a:t>
            </a:r>
          </a:p>
          <a:p>
            <a:pPr lvl="0" fontAlgn="base"/>
            <a:r>
              <a:rPr lang="en-US" sz="2400" b="1"/>
              <a:t>Prohibited Conduct Occurring</a:t>
            </a:r>
            <a:r>
              <a:rPr lang="en-US" sz="2400"/>
              <a:t>:</a:t>
            </a:r>
          </a:p>
          <a:p>
            <a:pPr lvl="1" fontAlgn="base"/>
            <a:r>
              <a:rPr lang="en-US" sz="2400"/>
              <a:t>Anytime there is unwelcome, gender/sex conduct that adversely effects  your educational environment</a:t>
            </a:r>
          </a:p>
          <a:p>
            <a:pPr lvl="1" fontAlgn="base"/>
            <a:r>
              <a:rPr lang="en-US" sz="2400"/>
              <a:t>AND the conduct falls under the prohibited conduct in our Policy</a:t>
            </a:r>
          </a:p>
          <a:p>
            <a:pPr fontAlgn="base"/>
            <a:r>
              <a:rPr lang="en-US" sz="2800"/>
              <a:t> Regardless of when, where or with whom the conduct occurred, the </a:t>
            </a:r>
            <a:r>
              <a:rPr lang="en-US" sz="2800" u="sng">
                <a:solidFill>
                  <a:srgbClr val="FFFF00"/>
                </a:solidFill>
              </a:rPr>
              <a:t>University will offer resources and assistance </a:t>
            </a:r>
            <a:r>
              <a:rPr lang="en-US" sz="2800">
                <a:solidFill>
                  <a:srgbClr val="FFFFFF"/>
                </a:solidFill>
              </a:rPr>
              <a:t>to any individuals who have been affected by Prohibited Conduct.</a:t>
            </a:r>
            <a:endParaRPr lang="en-US" sz="2800"/>
          </a:p>
          <a:p>
            <a:endParaRPr lang="en-US"/>
          </a:p>
        </p:txBody>
      </p:sp>
    </p:spTree>
    <p:extLst>
      <p:ext uri="{BB962C8B-B14F-4D97-AF65-F5344CB8AC3E}">
        <p14:creationId xmlns:p14="http://schemas.microsoft.com/office/powerpoint/2010/main" val="931876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a:solidFill>
                  <a:srgbClr val="FFFFFF"/>
                </a:solidFill>
              </a:rPr>
              <a:t>What if something happens to me?</a:t>
            </a:r>
          </a:p>
        </p:txBody>
      </p:sp>
      <p:sp>
        <p:nvSpPr>
          <p:cNvPr id="3" name="Content Placeholder 2"/>
          <p:cNvSpPr>
            <a:spLocks noGrp="1"/>
          </p:cNvSpPr>
          <p:nvPr>
            <p:ph idx="1"/>
          </p:nvPr>
        </p:nvSpPr>
        <p:spPr>
          <a:xfrm>
            <a:off x="457200" y="1417638"/>
            <a:ext cx="8229600" cy="5222922"/>
          </a:xfrm>
        </p:spPr>
        <p:txBody>
          <a:bodyPr>
            <a:normAutofit/>
          </a:bodyPr>
          <a:lstStyle/>
          <a:p>
            <a:pPr lvl="1">
              <a:buFont typeface="Wingdings" charset="2"/>
              <a:buChar char="u"/>
            </a:pPr>
            <a:r>
              <a:rPr lang="en-US"/>
              <a:t>We care about your </a:t>
            </a:r>
            <a:r>
              <a:rPr lang="en-US">
                <a:solidFill>
                  <a:srgbClr val="FFFF00"/>
                </a:solidFill>
              </a:rPr>
              <a:t>well-being</a:t>
            </a:r>
            <a:r>
              <a:rPr lang="en-US"/>
              <a:t>!</a:t>
            </a:r>
          </a:p>
          <a:p>
            <a:pPr marL="457200" lvl="1" indent="0">
              <a:buNone/>
            </a:pPr>
            <a:endParaRPr lang="en-US" sz="1000"/>
          </a:p>
          <a:p>
            <a:pPr lvl="1">
              <a:buFont typeface="Wingdings" charset="2"/>
              <a:buChar char="u"/>
            </a:pPr>
            <a:r>
              <a:rPr lang="en-US"/>
              <a:t>We offer an </a:t>
            </a:r>
            <a:r>
              <a:rPr lang="en-US">
                <a:solidFill>
                  <a:srgbClr val="FFFF00"/>
                </a:solidFill>
              </a:rPr>
              <a:t>amnesty</a:t>
            </a:r>
            <a:r>
              <a:rPr lang="en-US"/>
              <a:t> provision </a:t>
            </a:r>
            <a:r>
              <a:rPr lang="mr-IN"/>
              <a:t>–</a:t>
            </a:r>
            <a:r>
              <a:rPr lang="en-US"/>
              <a:t> so if alcohol or some other minor policy infraction occurred that should not stop you from reporting.</a:t>
            </a:r>
          </a:p>
          <a:p>
            <a:pPr marL="457200" lvl="1" indent="0">
              <a:buNone/>
            </a:pPr>
            <a:endParaRPr lang="en-US" sz="1000"/>
          </a:p>
          <a:p>
            <a:pPr lvl="1">
              <a:buFont typeface="Wingdings" charset="2"/>
              <a:buChar char="u"/>
            </a:pPr>
            <a:r>
              <a:rPr lang="en-US">
                <a:solidFill>
                  <a:srgbClr val="FFFF00"/>
                </a:solidFill>
              </a:rPr>
              <a:t>Privacy</a:t>
            </a:r>
            <a:r>
              <a:rPr lang="en-US"/>
              <a:t> will be respected.  Information related to an incident report will only be shared with those who “need to know” to assist with review and investigation and measures.</a:t>
            </a:r>
          </a:p>
          <a:p>
            <a:pPr marL="457200" lvl="1" indent="0">
              <a:buNone/>
            </a:pPr>
            <a:endParaRPr lang="en-US" sz="1000"/>
          </a:p>
          <a:p>
            <a:pPr lvl="1">
              <a:buFont typeface="Wingdings" charset="2"/>
              <a:buChar char="u"/>
            </a:pPr>
            <a:r>
              <a:rPr lang="en-US"/>
              <a:t>We offer </a:t>
            </a:r>
            <a:r>
              <a:rPr lang="en-US">
                <a:solidFill>
                  <a:srgbClr val="FFFF00"/>
                </a:solidFill>
              </a:rPr>
              <a:t>Confidential Resources</a:t>
            </a:r>
            <a:r>
              <a:rPr lang="en-US"/>
              <a:t>, both on and off campus.</a:t>
            </a:r>
          </a:p>
          <a:p>
            <a:endParaRPr lang="en-US"/>
          </a:p>
        </p:txBody>
      </p:sp>
    </p:spTree>
    <p:extLst>
      <p:ext uri="{BB962C8B-B14F-4D97-AF65-F5344CB8AC3E}">
        <p14:creationId xmlns:p14="http://schemas.microsoft.com/office/powerpoint/2010/main" val="2703268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B779-246E-4E3A-9A6B-1DBA198461FC}"/>
              </a:ext>
            </a:extLst>
          </p:cNvPr>
          <p:cNvSpPr>
            <a:spLocks noGrp="1"/>
          </p:cNvSpPr>
          <p:nvPr>
            <p:ph type="title"/>
          </p:nvPr>
        </p:nvSpPr>
        <p:spPr>
          <a:xfrm>
            <a:off x="354227" y="2447368"/>
            <a:ext cx="8229600" cy="1143000"/>
          </a:xfrm>
        </p:spPr>
        <p:txBody>
          <a:bodyPr/>
          <a:lstStyle/>
          <a:p>
            <a:r>
              <a:rPr lang="en-US">
                <a:cs typeface="Calibri"/>
              </a:rPr>
              <a:t>How Do I Report?</a:t>
            </a:r>
            <a:endParaRPr lang="en-US"/>
          </a:p>
        </p:txBody>
      </p:sp>
    </p:spTree>
    <p:extLst>
      <p:ext uri="{BB962C8B-B14F-4D97-AF65-F5344CB8AC3E}">
        <p14:creationId xmlns:p14="http://schemas.microsoft.com/office/powerpoint/2010/main" val="2895380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a:solidFill>
                  <a:srgbClr val="FFFF00"/>
                </a:solidFill>
              </a:rPr>
              <a:t>KNOW HOW TO REPORT</a:t>
            </a:r>
          </a:p>
        </p:txBody>
      </p:sp>
      <p:sp>
        <p:nvSpPr>
          <p:cNvPr id="7" name="Content Placeholder 6"/>
          <p:cNvSpPr>
            <a:spLocks noGrp="1"/>
          </p:cNvSpPr>
          <p:nvPr>
            <p:ph idx="1"/>
          </p:nvPr>
        </p:nvSpPr>
        <p:spPr>
          <a:xfrm>
            <a:off x="457200" y="1417637"/>
            <a:ext cx="8229600" cy="5153893"/>
          </a:xfrm>
        </p:spPr>
        <p:txBody>
          <a:bodyPr>
            <a:normAutofit/>
          </a:bodyPr>
          <a:lstStyle/>
          <a:p>
            <a:r>
              <a:rPr lang="en-US" sz="4000"/>
              <a:t>Use the Incident Report Form online @ https://www.mvnu.edu/titleix</a:t>
            </a:r>
          </a:p>
          <a:p>
            <a:r>
              <a:rPr lang="en-US" sz="4000"/>
              <a:t>Campus Safety</a:t>
            </a:r>
            <a:endParaRPr lang="en-US" sz="1600"/>
          </a:p>
          <a:p>
            <a:r>
              <a:rPr lang="en-US" sz="4000"/>
              <a:t>Contact the TIX Office</a:t>
            </a:r>
          </a:p>
          <a:p>
            <a:pPr marL="971550" lvl="1" indent="-571500"/>
            <a:r>
              <a:rPr lang="en-US" sz="3600"/>
              <a:t>Off Campus: 740-397-9000, Ext. 3250</a:t>
            </a:r>
          </a:p>
          <a:p>
            <a:pPr marL="971550" lvl="1" indent="-571500"/>
            <a:r>
              <a:rPr lang="en-US" sz="3600"/>
              <a:t>On Campus:  740-399-8250</a:t>
            </a:r>
          </a:p>
          <a:p>
            <a:pPr marL="971550" lvl="1" indent="-571500"/>
            <a:r>
              <a:rPr lang="en-US" sz="3600" err="1"/>
              <a:t>titleix@mvnu.edu</a:t>
            </a:r>
            <a:endParaRPr lang="en-US" sz="3600"/>
          </a:p>
          <a:p>
            <a:pPr marL="0" lvl="0" indent="0" algn="ctr">
              <a:buNone/>
            </a:pPr>
            <a:endParaRPr lang="en-US" sz="3900"/>
          </a:p>
          <a:p>
            <a:pPr marL="0" lvl="0" indent="0" algn="ctr">
              <a:buNone/>
            </a:pPr>
            <a:endParaRPr lang="en-US" sz="3900"/>
          </a:p>
        </p:txBody>
      </p:sp>
    </p:spTree>
    <p:extLst>
      <p:ext uri="{BB962C8B-B14F-4D97-AF65-F5344CB8AC3E}">
        <p14:creationId xmlns:p14="http://schemas.microsoft.com/office/powerpoint/2010/main" val="3818099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A825542B-0BBA-43B1-A3FE-FDBCD4AA168E}"/>
              </a:ext>
            </a:extLst>
          </p:cNvPr>
          <p:cNvPicPr>
            <a:picLocks noChangeAspect="1"/>
          </p:cNvPicPr>
          <p:nvPr/>
        </p:nvPicPr>
        <p:blipFill>
          <a:blip r:embed="rId2"/>
          <a:stretch>
            <a:fillRect/>
          </a:stretch>
        </p:blipFill>
        <p:spPr>
          <a:xfrm>
            <a:off x="327454" y="409783"/>
            <a:ext cx="8550875" cy="5719216"/>
          </a:xfrm>
          <a:prstGeom prst="rect">
            <a:avLst/>
          </a:prstGeom>
        </p:spPr>
      </p:pic>
    </p:spTree>
    <p:extLst>
      <p:ext uri="{BB962C8B-B14F-4D97-AF65-F5344CB8AC3E}">
        <p14:creationId xmlns:p14="http://schemas.microsoft.com/office/powerpoint/2010/main" val="2451689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74A87C9B-5BC6-42AF-AF1B-D25EAE9A3FAE}"/>
              </a:ext>
            </a:extLst>
          </p:cNvPr>
          <p:cNvPicPr>
            <a:picLocks noChangeAspect="1"/>
          </p:cNvPicPr>
          <p:nvPr/>
        </p:nvPicPr>
        <p:blipFill>
          <a:blip r:embed="rId2"/>
          <a:stretch>
            <a:fillRect/>
          </a:stretch>
        </p:blipFill>
        <p:spPr>
          <a:xfrm>
            <a:off x="1449860" y="212261"/>
            <a:ext cx="6254577" cy="6443774"/>
          </a:xfrm>
          <a:prstGeom prst="rect">
            <a:avLst/>
          </a:prstGeom>
        </p:spPr>
      </p:pic>
    </p:spTree>
    <p:extLst>
      <p:ext uri="{BB962C8B-B14F-4D97-AF65-F5344CB8AC3E}">
        <p14:creationId xmlns:p14="http://schemas.microsoft.com/office/powerpoint/2010/main" val="3533196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a:t>Non-Confidential Resources</a:t>
            </a:r>
          </a:p>
        </p:txBody>
      </p:sp>
      <p:sp>
        <p:nvSpPr>
          <p:cNvPr id="3" name="Content Placeholder 2"/>
          <p:cNvSpPr>
            <a:spLocks noGrp="1"/>
          </p:cNvSpPr>
          <p:nvPr>
            <p:ph idx="1"/>
          </p:nvPr>
        </p:nvSpPr>
        <p:spPr>
          <a:xfrm>
            <a:off x="457200" y="1600200"/>
            <a:ext cx="8229600" cy="5109388"/>
          </a:xfrm>
        </p:spPr>
        <p:txBody>
          <a:bodyPr vert="horz" lIns="91440" tIns="45720" rIns="91440" bIns="45720" rtlCol="0" anchor="t">
            <a:normAutofit/>
          </a:bodyPr>
          <a:lstStyle/>
          <a:p>
            <a:r>
              <a:rPr lang="en-US"/>
              <a:t>All MVNU employees EXCEPT those who are designated as </a:t>
            </a:r>
            <a:r>
              <a:rPr lang="en-US" i="1"/>
              <a:t>confidential resources</a:t>
            </a:r>
            <a:r>
              <a:rPr lang="en-US"/>
              <a:t>.</a:t>
            </a:r>
            <a:endParaRPr lang="en-US" sz="1200"/>
          </a:p>
          <a:p>
            <a:r>
              <a:rPr lang="en-US"/>
              <a:t>Note </a:t>
            </a:r>
            <a:r>
              <a:rPr lang="mr-IN">
                <a:cs typeface="Mangal"/>
              </a:rPr>
              <a:t>–</a:t>
            </a:r>
            <a:r>
              <a:rPr lang="en-US"/>
              <a:t> if you talk to a faculty member they MUST report any behavior of which they are aware, or reasonably aware, as soon as possible.  The report needs to include names, behavior, location, etc. </a:t>
            </a:r>
            <a:endParaRPr lang="en-US" sz="1200"/>
          </a:p>
          <a:p>
            <a:r>
              <a:rPr lang="en-US">
                <a:cs typeface="Calibri"/>
              </a:rPr>
              <a:t>Think "Privacy" instead of "Confidentiality" </a:t>
            </a:r>
            <a:endParaRPr lang="en-US" dirty="0">
              <a:cs typeface="Calibri"/>
            </a:endParaRPr>
          </a:p>
          <a:p>
            <a:endParaRPr lang="en-US"/>
          </a:p>
        </p:txBody>
      </p:sp>
    </p:spTree>
    <p:extLst>
      <p:ext uri="{BB962C8B-B14F-4D97-AF65-F5344CB8AC3E}">
        <p14:creationId xmlns:p14="http://schemas.microsoft.com/office/powerpoint/2010/main" val="204453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4089"/>
          </a:xfrm>
        </p:spPr>
        <p:txBody>
          <a:bodyPr>
            <a:normAutofit/>
          </a:bodyPr>
          <a:lstStyle/>
          <a:p>
            <a:r>
              <a:rPr lang="en-US" sz="5400" b="1"/>
              <a:t>What is Title IX?</a:t>
            </a:r>
          </a:p>
        </p:txBody>
      </p:sp>
      <p:sp>
        <p:nvSpPr>
          <p:cNvPr id="3" name="Content Placeholder 2"/>
          <p:cNvSpPr>
            <a:spLocks noGrp="1"/>
          </p:cNvSpPr>
          <p:nvPr>
            <p:ph idx="1"/>
          </p:nvPr>
        </p:nvSpPr>
        <p:spPr>
          <a:xfrm>
            <a:off x="457200" y="1587332"/>
            <a:ext cx="8229600" cy="4069345"/>
          </a:xfrm>
        </p:spPr>
        <p:txBody>
          <a:bodyPr/>
          <a:lstStyle/>
          <a:p>
            <a:pPr marL="0" indent="0">
              <a:buNone/>
            </a:pPr>
            <a:r>
              <a:rPr lang="en-US"/>
              <a:t>“No person in the United States, shall, on the basis of sex, be excluded from participation in, be denied the benefits of, or be subjected to discrimination under any educational program or activity receiving federal financial assistance.”</a:t>
            </a:r>
            <a:r>
              <a:rPr lang="en-US" sz="900"/>
              <a:t>   </a:t>
            </a:r>
          </a:p>
          <a:p>
            <a:pPr marL="0" indent="0">
              <a:buNone/>
            </a:pPr>
            <a:endParaRPr lang="en-US" sz="900"/>
          </a:p>
          <a:p>
            <a:pPr marL="0" indent="0" algn="r">
              <a:buNone/>
            </a:pPr>
            <a:r>
              <a:rPr lang="en-US" sz="2800" i="1"/>
              <a:t>- Title IX of the Education Amendments of 1972</a:t>
            </a:r>
          </a:p>
          <a:p>
            <a:pPr marL="0" indent="0" algn="r">
              <a:buNone/>
            </a:pPr>
            <a:endParaRPr lang="en-US" sz="2800"/>
          </a:p>
        </p:txBody>
      </p:sp>
      <p:pic>
        <p:nvPicPr>
          <p:cNvPr id="4" name="Picture 3"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624" y="4971165"/>
            <a:ext cx="1760668" cy="1760668"/>
          </a:xfrm>
          <a:prstGeom prst="rect">
            <a:avLst/>
          </a:prstGeom>
        </p:spPr>
      </p:pic>
    </p:spTree>
    <p:extLst>
      <p:ext uri="{BB962C8B-B14F-4D97-AF65-F5344CB8AC3E}">
        <p14:creationId xmlns:p14="http://schemas.microsoft.com/office/powerpoint/2010/main" val="483334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b="1"/>
              <a:t>Confidential Resources</a:t>
            </a:r>
          </a:p>
        </p:txBody>
      </p:sp>
      <p:sp>
        <p:nvSpPr>
          <p:cNvPr id="7" name="Content Placeholder 6"/>
          <p:cNvSpPr>
            <a:spLocks noGrp="1"/>
          </p:cNvSpPr>
          <p:nvPr>
            <p:ph idx="1"/>
          </p:nvPr>
        </p:nvSpPr>
        <p:spPr>
          <a:xfrm>
            <a:off x="457200" y="1417638"/>
            <a:ext cx="8229600" cy="5201303"/>
          </a:xfrm>
        </p:spPr>
        <p:txBody>
          <a:bodyPr>
            <a:normAutofit fontScale="85000" lnSpcReduction="10000"/>
          </a:bodyPr>
          <a:lstStyle/>
          <a:p>
            <a:pPr marL="0" indent="0">
              <a:buNone/>
            </a:pPr>
            <a:r>
              <a:rPr lang="en-US" u="sng">
                <a:solidFill>
                  <a:srgbClr val="FFFF00"/>
                </a:solidFill>
              </a:rPr>
              <a:t>On Campus</a:t>
            </a:r>
            <a:endParaRPr lang="en-US" sz="900" u="sng">
              <a:solidFill>
                <a:srgbClr val="FFFF00"/>
              </a:solidFill>
            </a:endParaRPr>
          </a:p>
          <a:p>
            <a:pPr marL="0" indent="0">
              <a:buNone/>
            </a:pPr>
            <a:endParaRPr lang="en-US" sz="1100" u="sng"/>
          </a:p>
          <a:p>
            <a:pPr>
              <a:buFont typeface="Wingdings" charset="2"/>
              <a:buChar char="Ø"/>
            </a:pPr>
            <a:r>
              <a:rPr lang="en-US"/>
              <a:t>Campus Counseling Center</a:t>
            </a:r>
          </a:p>
          <a:p>
            <a:pPr>
              <a:buFont typeface="Wingdings" charset="2"/>
              <a:buChar char="Ø"/>
            </a:pPr>
            <a:r>
              <a:rPr lang="en-US"/>
              <a:t>Campus Pastors</a:t>
            </a:r>
          </a:p>
          <a:p>
            <a:pPr>
              <a:buFont typeface="Wingdings" charset="2"/>
              <a:buChar char="Ø"/>
            </a:pPr>
            <a:r>
              <a:rPr lang="en-US"/>
              <a:t>Student Health Services</a:t>
            </a:r>
          </a:p>
          <a:p>
            <a:pPr marL="0" indent="0">
              <a:buNone/>
            </a:pPr>
            <a:endParaRPr lang="en-US" sz="1100"/>
          </a:p>
          <a:p>
            <a:pPr marL="0" indent="0">
              <a:buNone/>
            </a:pPr>
            <a:r>
              <a:rPr lang="en-US" u="sng">
                <a:solidFill>
                  <a:srgbClr val="FFFF00"/>
                </a:solidFill>
              </a:rPr>
              <a:t>Off Campus</a:t>
            </a:r>
          </a:p>
          <a:p>
            <a:pPr>
              <a:buFont typeface="Wingdings" charset="2"/>
              <a:buChar char="Ø"/>
            </a:pPr>
            <a:r>
              <a:rPr lang="en-US"/>
              <a:t>New Directions Domestic Abuse &amp; Rape Crisis Center</a:t>
            </a:r>
          </a:p>
          <a:p>
            <a:pPr>
              <a:buFont typeface="Wingdings" charset="2"/>
              <a:buChar char="Ø"/>
            </a:pPr>
            <a:r>
              <a:rPr lang="en-US"/>
              <a:t>Knox County Victim’s Assistance</a:t>
            </a:r>
          </a:p>
          <a:p>
            <a:pPr>
              <a:buFont typeface="Wingdings" charset="2"/>
              <a:buChar char="Ø"/>
            </a:pPr>
            <a:r>
              <a:rPr lang="en-US"/>
              <a:t>National Domestic Violence Hotline</a:t>
            </a:r>
          </a:p>
          <a:p>
            <a:pPr>
              <a:buFont typeface="Wingdings" charset="2"/>
              <a:buChar char="Ø"/>
            </a:pPr>
            <a:r>
              <a:rPr lang="en-US"/>
              <a:t>Ohio Sexual Violence Domestic Violence Hotline </a:t>
            </a:r>
          </a:p>
          <a:p>
            <a:pPr>
              <a:buFont typeface="Wingdings" charset="2"/>
              <a:buChar char="Ø"/>
            </a:pPr>
            <a:r>
              <a:rPr lang="en-US"/>
              <a:t>Ohio Hispanic Coalition Domestic Violence Hotline</a:t>
            </a:r>
          </a:p>
        </p:txBody>
      </p:sp>
      <p:pic>
        <p:nvPicPr>
          <p:cNvPr id="8" name="Picture 7" descr="32464366_2120930944816823_8768567324132245504_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352" y="1417638"/>
            <a:ext cx="2450353" cy="2450353"/>
          </a:xfrm>
          <a:prstGeom prst="rect">
            <a:avLst/>
          </a:prstGeom>
        </p:spPr>
      </p:pic>
    </p:spTree>
    <p:extLst>
      <p:ext uri="{BB962C8B-B14F-4D97-AF65-F5344CB8AC3E}">
        <p14:creationId xmlns:p14="http://schemas.microsoft.com/office/powerpoint/2010/main" val="730074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MVNU Title IX Team</a:t>
            </a:r>
            <a:br>
              <a:rPr lang="en-US" b="1" dirty="0"/>
            </a:br>
            <a:r>
              <a:rPr lang="en-US" sz="2200" dirty="0"/>
              <a:t>740-399-8250 for off-campus callers</a:t>
            </a:r>
            <a:br>
              <a:rPr lang="en-US" sz="2200" dirty="0"/>
            </a:br>
            <a:r>
              <a:rPr lang="en-US" sz="2200" dirty="0"/>
              <a:t>Extension 3250 for on-campus callers</a:t>
            </a:r>
            <a:br>
              <a:rPr lang="en-US" sz="2200" dirty="0"/>
            </a:br>
            <a:r>
              <a:rPr lang="en-US" sz="2200" u="sng" dirty="0">
                <a:solidFill>
                  <a:srgbClr val="FFFF00"/>
                </a:solidFill>
              </a:rPr>
              <a:t>titleix@mvnu.edu</a:t>
            </a:r>
            <a:br>
              <a:rPr lang="en-US" sz="2200" dirty="0"/>
            </a:br>
            <a:endParaRPr lang="en-US" sz="2200" b="1" dirty="0"/>
          </a:p>
        </p:txBody>
      </p:sp>
      <p:sp>
        <p:nvSpPr>
          <p:cNvPr id="3" name="Content Placeholder 2"/>
          <p:cNvSpPr>
            <a:spLocks noGrp="1"/>
          </p:cNvSpPr>
          <p:nvPr>
            <p:ph sz="half" idx="1"/>
          </p:nvPr>
        </p:nvSpPr>
        <p:spPr>
          <a:xfrm>
            <a:off x="563136" y="1753241"/>
            <a:ext cx="2476306" cy="4513743"/>
          </a:xfrm>
        </p:spPr>
        <p:txBody>
          <a:bodyPr>
            <a:normAutofit fontScale="77500" lnSpcReduction="20000"/>
          </a:bodyPr>
          <a:lstStyle/>
          <a:p>
            <a:pPr marL="0" indent="0" algn="ctr">
              <a:buNone/>
            </a:pPr>
            <a:r>
              <a:rPr lang="en-US" b="1" dirty="0">
                <a:solidFill>
                  <a:srgbClr val="FFFF00"/>
                </a:solidFill>
              </a:rPr>
              <a:t>Title IX Coordinator</a:t>
            </a:r>
            <a:endParaRPr lang="en-US" dirty="0">
              <a:solidFill>
                <a:srgbClr val="FFFF00"/>
              </a:solidFill>
            </a:endParaRPr>
          </a:p>
          <a:p>
            <a:pPr marL="0" indent="0" algn="ctr">
              <a:buNone/>
            </a:pPr>
            <a:r>
              <a:rPr lang="en-US" i="1" dirty="0"/>
              <a:t>Katie Sherman</a:t>
            </a:r>
          </a:p>
          <a:p>
            <a:pPr marL="0" indent="0">
              <a:buNone/>
            </a:pPr>
            <a:endParaRPr lang="en-US" dirty="0"/>
          </a:p>
          <a:p>
            <a:endParaRPr lang="en-US" dirty="0"/>
          </a:p>
          <a:p>
            <a:endParaRPr lang="en-US" dirty="0"/>
          </a:p>
          <a:p>
            <a:endParaRPr lang="en-US" b="1" dirty="0"/>
          </a:p>
          <a:p>
            <a:pPr marL="0" indent="0">
              <a:buNone/>
            </a:pPr>
            <a:endParaRPr lang="en-US" dirty="0"/>
          </a:p>
          <a:p>
            <a:endParaRPr lang="en-US" sz="2600" dirty="0"/>
          </a:p>
          <a:p>
            <a:pPr marL="0" indent="0" algn="ctr">
              <a:buNone/>
            </a:pPr>
            <a:r>
              <a:rPr lang="en-US" sz="2600" dirty="0"/>
              <a:t>Responsible for monitoring compliance, solidifies interim measures and provides trainings and prevention programming.</a:t>
            </a:r>
          </a:p>
        </p:txBody>
      </p:sp>
      <p:sp>
        <p:nvSpPr>
          <p:cNvPr id="6" name="Content Placeholder 5"/>
          <p:cNvSpPr>
            <a:spLocks noGrp="1"/>
          </p:cNvSpPr>
          <p:nvPr>
            <p:ph sz="half" idx="2"/>
          </p:nvPr>
        </p:nvSpPr>
        <p:spPr>
          <a:xfrm>
            <a:off x="3591989" y="1753241"/>
            <a:ext cx="2331902" cy="5026700"/>
          </a:xfrm>
        </p:spPr>
        <p:txBody>
          <a:bodyPr vert="horz" lIns="91440" tIns="45720" rIns="91440" bIns="45720" rtlCol="0" anchor="t">
            <a:normAutofit fontScale="77500" lnSpcReduction="20000"/>
          </a:bodyPr>
          <a:lstStyle/>
          <a:p>
            <a:pPr marL="0" indent="0" algn="ctr">
              <a:buNone/>
            </a:pPr>
            <a:r>
              <a:rPr lang="en-US" sz="2600" b="1" dirty="0">
                <a:solidFill>
                  <a:srgbClr val="FFFF00"/>
                </a:solidFill>
              </a:rPr>
              <a:t>Deputy Coordinator</a:t>
            </a:r>
            <a:endParaRPr lang="en-US" sz="2600" dirty="0">
              <a:solidFill>
                <a:srgbClr val="FFFF00"/>
              </a:solidFill>
            </a:endParaRPr>
          </a:p>
          <a:p>
            <a:pPr marL="0" indent="0" algn="ctr">
              <a:buNone/>
            </a:pPr>
            <a:r>
              <a:rPr lang="en-US" sz="2600" i="1"/>
              <a:t>Michael Simmons</a:t>
            </a:r>
            <a:endParaRPr lang="en-US" sz="2600" i="1">
              <a:cs typeface="Calibri"/>
            </a:endParaRPr>
          </a:p>
          <a:p>
            <a:endParaRPr lang="en-US" sz="2600" b="1" dirty="0"/>
          </a:p>
          <a:p>
            <a:endParaRPr lang="en-US" sz="2600" b="1" dirty="0"/>
          </a:p>
          <a:p>
            <a:pPr marL="0" indent="0">
              <a:buNone/>
            </a:pPr>
            <a:endParaRPr lang="en-US" sz="2600" b="1" dirty="0"/>
          </a:p>
          <a:p>
            <a:endParaRPr lang="en-US" sz="2600" b="1" dirty="0"/>
          </a:p>
          <a:p>
            <a:endParaRPr lang="en-US" sz="2600" b="1" dirty="0"/>
          </a:p>
          <a:p>
            <a:endParaRPr lang="en-US" sz="2600" b="1" dirty="0"/>
          </a:p>
          <a:p>
            <a:pPr marL="0" indent="0">
              <a:buNone/>
            </a:pPr>
            <a:endParaRPr lang="en-US" sz="2600" dirty="0"/>
          </a:p>
          <a:p>
            <a:pPr marL="0" indent="0" algn="ctr">
              <a:buNone/>
            </a:pPr>
            <a:r>
              <a:rPr lang="en-US" sz="2600" dirty="0"/>
              <a:t>Responsible for investigations and informal resolutions</a:t>
            </a:r>
          </a:p>
          <a:p>
            <a:endParaRPr lang="en-US" dirty="0"/>
          </a:p>
        </p:txBody>
      </p:sp>
      <p:pic>
        <p:nvPicPr>
          <p:cNvPr id="4" name="Picture 3"/>
          <p:cNvPicPr>
            <a:picLocks noChangeAspect="1"/>
          </p:cNvPicPr>
          <p:nvPr/>
        </p:nvPicPr>
        <p:blipFill>
          <a:blip r:embed="rId3"/>
          <a:stretch>
            <a:fillRect/>
          </a:stretch>
        </p:blipFill>
        <p:spPr>
          <a:xfrm>
            <a:off x="1115683" y="2408663"/>
            <a:ext cx="1371212" cy="1996069"/>
          </a:xfrm>
          <a:prstGeom prst="rect">
            <a:avLst/>
          </a:prstGeom>
        </p:spPr>
      </p:pic>
      <p:sp>
        <p:nvSpPr>
          <p:cNvPr id="10" name="Content Placeholder 5"/>
          <p:cNvSpPr txBox="1">
            <a:spLocks/>
          </p:cNvSpPr>
          <p:nvPr/>
        </p:nvSpPr>
        <p:spPr>
          <a:xfrm>
            <a:off x="6229815" y="1755741"/>
            <a:ext cx="2456985" cy="47120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b="1" dirty="0">
                <a:solidFill>
                  <a:srgbClr val="FFFF00"/>
                </a:solidFill>
              </a:rPr>
              <a:t>Deputy Coordinator</a:t>
            </a:r>
            <a:endParaRPr lang="en-US" sz="2000" dirty="0">
              <a:solidFill>
                <a:srgbClr val="FFFF00"/>
              </a:solidFill>
            </a:endParaRPr>
          </a:p>
          <a:p>
            <a:pPr marL="0" indent="0" algn="ctr">
              <a:buFont typeface="Arial"/>
              <a:buNone/>
            </a:pPr>
            <a:r>
              <a:rPr lang="en-US" sz="2000" i="1" dirty="0"/>
              <a:t>Deb Oakes</a:t>
            </a:r>
          </a:p>
          <a:p>
            <a:endParaRPr lang="en-US" sz="2000" b="1" dirty="0"/>
          </a:p>
          <a:p>
            <a:endParaRPr lang="en-US" sz="2000" b="1" dirty="0"/>
          </a:p>
          <a:p>
            <a:pPr marL="0" indent="0">
              <a:buFont typeface="Arial"/>
              <a:buNone/>
            </a:pPr>
            <a:endParaRPr lang="en-US" sz="2000" b="1" dirty="0"/>
          </a:p>
          <a:p>
            <a:endParaRPr lang="en-US" sz="2000" b="1" dirty="0"/>
          </a:p>
          <a:p>
            <a:pPr marL="0" indent="0">
              <a:buNone/>
            </a:pPr>
            <a:endParaRPr lang="en-US" sz="2000" b="1" dirty="0"/>
          </a:p>
          <a:p>
            <a:pPr marL="0" indent="0" algn="ctr">
              <a:buNone/>
            </a:pPr>
            <a:r>
              <a:rPr lang="en-US" sz="2000" dirty="0"/>
              <a:t>Responsible for initial intakes when reports are submitted</a:t>
            </a:r>
          </a:p>
          <a:p>
            <a:endParaRPr lang="en-US" dirty="0"/>
          </a:p>
        </p:txBody>
      </p:sp>
      <p:pic>
        <p:nvPicPr>
          <p:cNvPr id="5" name="Picture 4"/>
          <p:cNvPicPr>
            <a:picLocks noChangeAspect="1"/>
          </p:cNvPicPr>
          <p:nvPr/>
        </p:nvPicPr>
        <p:blipFill>
          <a:blip r:embed="rId4"/>
          <a:stretch>
            <a:fillRect/>
          </a:stretch>
        </p:blipFill>
        <p:spPr>
          <a:xfrm>
            <a:off x="6844429" y="2538644"/>
            <a:ext cx="1229054" cy="1654101"/>
          </a:xfrm>
          <a:prstGeom prst="rect">
            <a:avLst/>
          </a:prstGeom>
        </p:spPr>
      </p:pic>
      <p:pic>
        <p:nvPicPr>
          <p:cNvPr id="7" name="Picture 7">
            <a:extLst>
              <a:ext uri="{FF2B5EF4-FFF2-40B4-BE49-F238E27FC236}">
                <a16:creationId xmlns:a16="http://schemas.microsoft.com/office/drawing/2014/main" id="{07E78472-6015-4D09-AF18-3B03F722D33E}"/>
              </a:ext>
            </a:extLst>
          </p:cNvPr>
          <p:cNvPicPr>
            <a:picLocks noChangeAspect="1"/>
          </p:cNvPicPr>
          <p:nvPr/>
        </p:nvPicPr>
        <p:blipFill>
          <a:blip r:embed="rId5"/>
          <a:stretch>
            <a:fillRect/>
          </a:stretch>
        </p:blipFill>
        <p:spPr>
          <a:xfrm>
            <a:off x="4141173" y="2478600"/>
            <a:ext cx="1185653" cy="1963800"/>
          </a:xfrm>
          <a:prstGeom prst="rect">
            <a:avLst/>
          </a:prstGeom>
        </p:spPr>
      </p:pic>
    </p:spTree>
    <p:extLst>
      <p:ext uri="{BB962C8B-B14F-4D97-AF65-F5344CB8AC3E}">
        <p14:creationId xmlns:p14="http://schemas.microsoft.com/office/powerpoint/2010/main" val="3931071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14774"/>
          </a:xfrm>
        </p:spPr>
        <p:txBody>
          <a:bodyPr>
            <a:normAutofit fontScale="90000"/>
          </a:bodyPr>
          <a:lstStyle/>
          <a:p>
            <a:r>
              <a:rPr lang="en-US" b="1"/>
              <a:t>Sex/Gender-Based</a:t>
            </a:r>
            <a:r>
              <a:rPr lang="en-US"/>
              <a:t> </a:t>
            </a:r>
            <a:r>
              <a:rPr lang="en-US" b="1"/>
              <a:t>Discrimination, Sexual Misconduct, and Title IX Sexual Harassment Policy &amp; Procedures</a:t>
            </a:r>
          </a:p>
        </p:txBody>
      </p:sp>
      <p:sp>
        <p:nvSpPr>
          <p:cNvPr id="3" name="Content Placeholder 2"/>
          <p:cNvSpPr>
            <a:spLocks noGrp="1"/>
          </p:cNvSpPr>
          <p:nvPr>
            <p:ph idx="1"/>
          </p:nvPr>
        </p:nvSpPr>
        <p:spPr>
          <a:xfrm>
            <a:off x="457200" y="2689412"/>
            <a:ext cx="8229600" cy="3078163"/>
          </a:xfrm>
        </p:spPr>
        <p:txBody>
          <a:bodyPr>
            <a:normAutofit/>
          </a:bodyPr>
          <a:lstStyle/>
          <a:p>
            <a:pPr algn="ctr"/>
            <a:r>
              <a:rPr lang="en-US"/>
              <a:t>The complete policy and the procedure can be found on the MVNU web page: </a:t>
            </a:r>
            <a:r>
              <a:rPr lang="en-US">
                <a:solidFill>
                  <a:srgbClr val="FFFF00"/>
                </a:solidFill>
              </a:rPr>
              <a:t>https://www.mvnu.edu/titleix</a:t>
            </a:r>
          </a:p>
          <a:p>
            <a:pPr lvl="1">
              <a:buFont typeface="Wingdings" charset="2"/>
              <a:buChar char="Ø"/>
            </a:pPr>
            <a:endParaRPr lang="en-US"/>
          </a:p>
          <a:p>
            <a:pPr marL="0" indent="0">
              <a:buNone/>
            </a:pPr>
            <a:endParaRPr lang="en-US"/>
          </a:p>
        </p:txBody>
      </p:sp>
      <p:pic>
        <p:nvPicPr>
          <p:cNvPr id="4" name="Picture 3" descr="TitleIX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00" y="4430279"/>
            <a:ext cx="2844800" cy="2153356"/>
          </a:xfrm>
          <a:prstGeom prst="rect">
            <a:avLst/>
          </a:prstGeom>
        </p:spPr>
      </p:pic>
    </p:spTree>
    <p:extLst>
      <p:ext uri="{BB962C8B-B14F-4D97-AF65-F5344CB8AC3E}">
        <p14:creationId xmlns:p14="http://schemas.microsoft.com/office/powerpoint/2010/main" val="3672271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4233-6343-4563-8E5E-FED9F659D1E7}"/>
              </a:ext>
            </a:extLst>
          </p:cNvPr>
          <p:cNvSpPr>
            <a:spLocks noGrp="1"/>
          </p:cNvSpPr>
          <p:nvPr>
            <p:ph type="title"/>
          </p:nvPr>
        </p:nvSpPr>
        <p:spPr>
          <a:xfrm>
            <a:off x="457200" y="2488557"/>
            <a:ext cx="8229600" cy="1143000"/>
          </a:xfrm>
        </p:spPr>
        <p:txBody>
          <a:bodyPr/>
          <a:lstStyle/>
          <a:p>
            <a:r>
              <a:rPr lang="en-US">
                <a:cs typeface="Calibri"/>
              </a:rPr>
              <a:t>What Happpens After I Report?</a:t>
            </a:r>
            <a:endParaRPr lang="en-US"/>
          </a:p>
        </p:txBody>
      </p:sp>
    </p:spTree>
    <p:extLst>
      <p:ext uri="{BB962C8B-B14F-4D97-AF65-F5344CB8AC3E}">
        <p14:creationId xmlns:p14="http://schemas.microsoft.com/office/powerpoint/2010/main" val="158827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058"/>
            <a:ext cx="8229600" cy="1090654"/>
          </a:xfrm>
        </p:spPr>
        <p:txBody>
          <a:bodyPr>
            <a:normAutofit/>
          </a:bodyPr>
          <a:lstStyle/>
          <a:p>
            <a:r>
              <a:rPr lang="en-US" sz="5400" b="1" i="1">
                <a:solidFill>
                  <a:srgbClr val="FFFF00"/>
                </a:solidFill>
              </a:rPr>
              <a:t>KNOW YOUR RIGHTS </a:t>
            </a:r>
          </a:p>
        </p:txBody>
      </p:sp>
      <p:sp>
        <p:nvSpPr>
          <p:cNvPr id="3" name="Content Placeholder 2"/>
          <p:cNvSpPr>
            <a:spLocks noGrp="1"/>
          </p:cNvSpPr>
          <p:nvPr>
            <p:ph idx="1"/>
          </p:nvPr>
        </p:nvSpPr>
        <p:spPr>
          <a:xfrm>
            <a:off x="457200" y="1518631"/>
            <a:ext cx="8229600" cy="5149539"/>
          </a:xfrm>
        </p:spPr>
        <p:txBody>
          <a:bodyPr>
            <a:normAutofit lnSpcReduction="10000"/>
          </a:bodyPr>
          <a:lstStyle/>
          <a:p>
            <a:pPr marL="0" indent="0" algn="ctr">
              <a:buNone/>
            </a:pPr>
            <a:r>
              <a:rPr lang="en-US"/>
              <a:t>To REMEDY the effects of Prohibited Conduct</a:t>
            </a:r>
          </a:p>
          <a:p>
            <a:pPr marL="0" lvl="0" indent="0" algn="ctr">
              <a:buNone/>
            </a:pPr>
            <a:r>
              <a:rPr lang="en-US"/>
              <a:t>MVNU will offer resources and assistance known as </a:t>
            </a:r>
            <a:r>
              <a:rPr lang="en-US" b="1" i="1">
                <a:solidFill>
                  <a:srgbClr val="FFFF00"/>
                </a:solidFill>
              </a:rPr>
              <a:t>SUPPORTIVE MEASURES.</a:t>
            </a:r>
          </a:p>
          <a:p>
            <a:pPr marL="0" lvl="0" indent="0" algn="ctr">
              <a:buNone/>
            </a:pPr>
            <a:endParaRPr lang="en-US" sz="1200" i="1">
              <a:solidFill>
                <a:srgbClr val="FFFF00"/>
              </a:solidFill>
            </a:endParaRPr>
          </a:p>
          <a:p>
            <a:pPr lvl="1"/>
            <a:r>
              <a:rPr lang="en-US" sz="2400"/>
              <a:t>Referral to counseling and health services</a:t>
            </a:r>
          </a:p>
          <a:p>
            <a:pPr lvl="1"/>
            <a:r>
              <a:rPr lang="en-US" sz="2400"/>
              <a:t>Altering housing or residence arrangements</a:t>
            </a:r>
          </a:p>
          <a:p>
            <a:pPr lvl="1"/>
            <a:r>
              <a:rPr lang="en-US" sz="2400"/>
              <a:t>Providing transportation accommodations or campus escorts</a:t>
            </a:r>
          </a:p>
          <a:p>
            <a:pPr lvl="1"/>
            <a:r>
              <a:rPr lang="en-US" sz="2400"/>
              <a:t>“No Contact” orders</a:t>
            </a:r>
          </a:p>
          <a:p>
            <a:pPr lvl="1"/>
            <a:r>
              <a:rPr lang="en-US" sz="2400"/>
              <a:t>Offering adjustments to academic deadlines or course schedules</a:t>
            </a:r>
          </a:p>
          <a:p>
            <a:pPr lvl="1"/>
            <a:r>
              <a:rPr lang="en-US" sz="2400"/>
              <a:t>Other appropriate actions as necessary</a:t>
            </a:r>
          </a:p>
        </p:txBody>
      </p:sp>
    </p:spTree>
    <p:extLst>
      <p:ext uri="{BB962C8B-B14F-4D97-AF65-F5344CB8AC3E}">
        <p14:creationId xmlns:p14="http://schemas.microsoft.com/office/powerpoint/2010/main" val="1966852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2823" y="744562"/>
            <a:ext cx="8379547" cy="5781305"/>
          </a:xfrm>
        </p:spPr>
        <p:txBody>
          <a:bodyPr vert="horz" lIns="91440" tIns="45720" rIns="91440" bIns="45720" rtlCol="0" anchor="t">
            <a:noAutofit/>
          </a:bodyPr>
          <a:lstStyle/>
          <a:p>
            <a:r>
              <a:rPr lang="en-US" sz="2800"/>
              <a:t>The options available for </a:t>
            </a:r>
            <a:r>
              <a:rPr lang="en-US" sz="2800" b="1">
                <a:solidFill>
                  <a:srgbClr val="FFFF00"/>
                </a:solidFill>
              </a:rPr>
              <a:t>the procedural process </a:t>
            </a:r>
            <a:r>
              <a:rPr lang="en-US" sz="2800"/>
              <a:t>can be found on the webpage: www.mvnu.edu/titleix</a:t>
            </a:r>
          </a:p>
          <a:p>
            <a:pPr marL="0" indent="0">
              <a:buNone/>
            </a:pPr>
            <a:endParaRPr lang="en-US" sz="2800"/>
          </a:p>
          <a:p>
            <a:pPr lvl="1"/>
            <a:r>
              <a:rPr lang="en-US"/>
              <a:t>Inquiry/assessment</a:t>
            </a:r>
          </a:p>
          <a:p>
            <a:pPr lvl="1"/>
            <a:r>
              <a:rPr lang="en-US"/>
              <a:t>Supportive Measures</a:t>
            </a:r>
          </a:p>
          <a:p>
            <a:pPr lvl="1"/>
            <a:r>
              <a:rPr lang="en-US"/>
              <a:t>Formal Complaint Filed</a:t>
            </a:r>
          </a:p>
          <a:p>
            <a:pPr lvl="1"/>
            <a:r>
              <a:rPr lang="en-US"/>
              <a:t>Informal Resolution</a:t>
            </a:r>
          </a:p>
          <a:p>
            <a:pPr lvl="1"/>
            <a:r>
              <a:rPr lang="en-US"/>
              <a:t>Formal Resolution </a:t>
            </a:r>
          </a:p>
          <a:p>
            <a:pPr lvl="1"/>
            <a:r>
              <a:rPr lang="en-US"/>
              <a:t>Investigation</a:t>
            </a:r>
          </a:p>
          <a:p>
            <a:pPr lvl="1"/>
            <a:r>
              <a:rPr lang="en-US"/>
              <a:t>Hearing</a:t>
            </a:r>
            <a:endParaRPr lang="en-US">
              <a:cs typeface="Calibri"/>
            </a:endParaRPr>
          </a:p>
          <a:p>
            <a:pPr lvl="1"/>
            <a:r>
              <a:rPr lang="en-US"/>
              <a:t>Appeal </a:t>
            </a:r>
          </a:p>
        </p:txBody>
      </p:sp>
      <p:pic>
        <p:nvPicPr>
          <p:cNvPr id="5" name="Picture 4"/>
          <p:cNvPicPr>
            <a:picLocks noChangeAspect="1"/>
          </p:cNvPicPr>
          <p:nvPr/>
        </p:nvPicPr>
        <p:blipFill>
          <a:blip r:embed="rId3"/>
          <a:stretch>
            <a:fillRect/>
          </a:stretch>
        </p:blipFill>
        <p:spPr>
          <a:xfrm>
            <a:off x="5119452" y="2959984"/>
            <a:ext cx="3072650" cy="2133785"/>
          </a:xfrm>
          <a:prstGeom prst="rect">
            <a:avLst/>
          </a:prstGeom>
        </p:spPr>
      </p:pic>
    </p:spTree>
    <p:extLst>
      <p:ext uri="{BB962C8B-B14F-4D97-AF65-F5344CB8AC3E}">
        <p14:creationId xmlns:p14="http://schemas.microsoft.com/office/powerpoint/2010/main" val="1894354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4233-6343-4563-8E5E-FED9F659D1E7}"/>
              </a:ext>
            </a:extLst>
          </p:cNvPr>
          <p:cNvSpPr>
            <a:spLocks noGrp="1"/>
          </p:cNvSpPr>
          <p:nvPr>
            <p:ph type="title"/>
          </p:nvPr>
        </p:nvSpPr>
        <p:spPr>
          <a:xfrm>
            <a:off x="457200" y="2488557"/>
            <a:ext cx="8229600" cy="1143000"/>
          </a:xfrm>
        </p:spPr>
        <p:txBody>
          <a:bodyPr/>
          <a:lstStyle/>
          <a:p>
            <a:r>
              <a:rPr lang="en-US">
                <a:cs typeface="Calibri"/>
              </a:rPr>
              <a:t>Culture Matters</a:t>
            </a:r>
            <a:endParaRPr lang="en-US"/>
          </a:p>
        </p:txBody>
      </p:sp>
    </p:spTree>
    <p:extLst>
      <p:ext uri="{BB962C8B-B14F-4D97-AF65-F5344CB8AC3E}">
        <p14:creationId xmlns:p14="http://schemas.microsoft.com/office/powerpoint/2010/main" val="3159647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FFF00"/>
                </a:solidFill>
              </a:rPr>
              <a:t>Expectations of Personal Behavior</a:t>
            </a:r>
          </a:p>
        </p:txBody>
      </p:sp>
      <p:sp>
        <p:nvSpPr>
          <p:cNvPr id="3" name="Content Placeholder 2"/>
          <p:cNvSpPr>
            <a:spLocks noGrp="1"/>
          </p:cNvSpPr>
          <p:nvPr>
            <p:ph idx="1"/>
          </p:nvPr>
        </p:nvSpPr>
        <p:spPr>
          <a:xfrm>
            <a:off x="457200" y="1600200"/>
            <a:ext cx="8229600" cy="4888497"/>
          </a:xfrm>
        </p:spPr>
        <p:txBody>
          <a:bodyPr>
            <a:normAutofit/>
          </a:bodyPr>
          <a:lstStyle/>
          <a:p>
            <a:r>
              <a:rPr lang="en-US"/>
              <a:t>Student Handbook defines the </a:t>
            </a:r>
            <a:r>
              <a:rPr lang="en-US" i="1"/>
              <a:t>Standards of Conduct</a:t>
            </a:r>
            <a:r>
              <a:rPr lang="en-US"/>
              <a:t> expected of an MVNU student.</a:t>
            </a:r>
          </a:p>
          <a:p>
            <a:pPr marL="0" indent="0">
              <a:buNone/>
            </a:pPr>
            <a:endParaRPr lang="en-US" sz="2000"/>
          </a:p>
          <a:p>
            <a:pPr lvl="1"/>
            <a:r>
              <a:rPr lang="en-US"/>
              <a:t>The University expects Christian standards of morality to govern every </a:t>
            </a:r>
            <a:r>
              <a:rPr lang="en-US">
                <a:solidFill>
                  <a:srgbClr val="FFFF00"/>
                </a:solidFill>
              </a:rPr>
              <a:t>personal relationship</a:t>
            </a:r>
            <a:r>
              <a:rPr lang="en-US" sz="1000">
                <a:solidFill>
                  <a:srgbClr val="FFFF00"/>
                </a:solidFill>
              </a:rPr>
              <a:t> </a:t>
            </a:r>
          </a:p>
          <a:p>
            <a:pPr marL="457200" lvl="1" indent="0">
              <a:buNone/>
            </a:pPr>
            <a:endParaRPr lang="en-US" sz="1000"/>
          </a:p>
          <a:p>
            <a:pPr lvl="1"/>
            <a:r>
              <a:rPr lang="en-US"/>
              <a:t>The University expects unquestioned </a:t>
            </a:r>
            <a:r>
              <a:rPr lang="en-US">
                <a:solidFill>
                  <a:srgbClr val="FFFF00"/>
                </a:solidFill>
              </a:rPr>
              <a:t>honesty</a:t>
            </a:r>
          </a:p>
          <a:p>
            <a:pPr marL="457200" lvl="1" indent="0">
              <a:buNone/>
            </a:pPr>
            <a:endParaRPr lang="en-US" sz="1000"/>
          </a:p>
          <a:p>
            <a:pPr lvl="1"/>
            <a:r>
              <a:rPr lang="en-US"/>
              <a:t>The use of </a:t>
            </a:r>
            <a:r>
              <a:rPr lang="en-US">
                <a:solidFill>
                  <a:srgbClr val="FFFF00"/>
                </a:solidFill>
              </a:rPr>
              <a:t>alcoholic</a:t>
            </a:r>
            <a:r>
              <a:rPr lang="en-US"/>
              <a:t> beverages, tobacco, and illegal </a:t>
            </a:r>
            <a:r>
              <a:rPr lang="en-US">
                <a:solidFill>
                  <a:srgbClr val="FFFF00"/>
                </a:solidFill>
              </a:rPr>
              <a:t>drugs</a:t>
            </a:r>
            <a:r>
              <a:rPr lang="en-US"/>
              <a:t> is prohibited</a:t>
            </a:r>
          </a:p>
          <a:p>
            <a:pPr lvl="1"/>
            <a:endParaRPr lang="en-US"/>
          </a:p>
        </p:txBody>
      </p:sp>
    </p:spTree>
    <p:extLst>
      <p:ext uri="{BB962C8B-B14F-4D97-AF65-F5344CB8AC3E}">
        <p14:creationId xmlns:p14="http://schemas.microsoft.com/office/powerpoint/2010/main" val="1965186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53" y="390011"/>
            <a:ext cx="3892974" cy="2509194"/>
          </a:xfrm>
        </p:spPr>
        <p:txBody>
          <a:bodyPr>
            <a:normAutofit/>
          </a:bodyPr>
          <a:lstStyle/>
          <a:p>
            <a:r>
              <a:rPr lang="en-US" sz="4800"/>
              <a:t>Impact of Drugs </a:t>
            </a:r>
            <a:br>
              <a:rPr lang="en-US" sz="4800"/>
            </a:br>
            <a:r>
              <a:rPr lang="en-US" sz="4800"/>
              <a:t>&amp; Alcohol</a:t>
            </a:r>
          </a:p>
        </p:txBody>
      </p:sp>
      <p:sp>
        <p:nvSpPr>
          <p:cNvPr id="3" name="Content Placeholder 2"/>
          <p:cNvSpPr>
            <a:spLocks noGrp="1"/>
          </p:cNvSpPr>
          <p:nvPr>
            <p:ph idx="1"/>
          </p:nvPr>
        </p:nvSpPr>
        <p:spPr>
          <a:xfrm>
            <a:off x="151853" y="3285766"/>
            <a:ext cx="7965409" cy="3354794"/>
          </a:xfrm>
        </p:spPr>
        <p:txBody>
          <a:bodyPr>
            <a:noAutofit/>
          </a:bodyPr>
          <a:lstStyle/>
          <a:p>
            <a:r>
              <a:rPr lang="en-US" sz="3600"/>
              <a:t>Lowers inhibitions</a:t>
            </a:r>
          </a:p>
          <a:p>
            <a:r>
              <a:rPr lang="en-US" sz="3600"/>
              <a:t>Affects the decision-making process</a:t>
            </a:r>
          </a:p>
          <a:p>
            <a:r>
              <a:rPr lang="en-US" sz="3600"/>
              <a:t>Impacts the awareness of consequences </a:t>
            </a:r>
          </a:p>
          <a:p>
            <a:r>
              <a:rPr lang="en-US" sz="3600"/>
              <a:t>Impacts a person’s ability to </a:t>
            </a:r>
            <a:r>
              <a:rPr lang="en-US" sz="3600" b="1">
                <a:solidFill>
                  <a:srgbClr val="FFFF00"/>
                </a:solidFill>
              </a:rPr>
              <a:t>consent</a:t>
            </a:r>
          </a:p>
        </p:txBody>
      </p:sp>
      <p:pic>
        <p:nvPicPr>
          <p:cNvPr id="4" name="Picture 3" descr="Happy-friends-drinking-shots-000101563321_Medium1-e147515761399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457" y="251953"/>
            <a:ext cx="4368707" cy="2909559"/>
          </a:xfrm>
          <a:prstGeom prst="rect">
            <a:avLst/>
          </a:prstGeom>
        </p:spPr>
      </p:pic>
    </p:spTree>
    <p:extLst>
      <p:ext uri="{BB962C8B-B14F-4D97-AF65-F5344CB8AC3E}">
        <p14:creationId xmlns:p14="http://schemas.microsoft.com/office/powerpoint/2010/main" val="1992610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863"/>
            <a:ext cx="8229600" cy="1145877"/>
          </a:xfrm>
        </p:spPr>
        <p:txBody>
          <a:bodyPr>
            <a:normAutofit/>
          </a:bodyPr>
          <a:lstStyle/>
          <a:p>
            <a:r>
              <a:rPr lang="en-US" sz="4800" b="1">
                <a:solidFill>
                  <a:schemeClr val="bg1">
                    <a:lumMod val="40000"/>
                    <a:lumOff val="60000"/>
                  </a:schemeClr>
                </a:solidFill>
              </a:rPr>
              <a:t>CONSENT DEFINED</a:t>
            </a:r>
          </a:p>
        </p:txBody>
      </p:sp>
      <p:sp>
        <p:nvSpPr>
          <p:cNvPr id="3" name="Content Placeholder 2"/>
          <p:cNvSpPr>
            <a:spLocks noGrp="1"/>
          </p:cNvSpPr>
          <p:nvPr>
            <p:ph idx="1"/>
          </p:nvPr>
        </p:nvSpPr>
        <p:spPr>
          <a:xfrm>
            <a:off x="457200" y="1297740"/>
            <a:ext cx="8229600" cy="5560260"/>
          </a:xfrm>
        </p:spPr>
        <p:txBody>
          <a:bodyPr>
            <a:normAutofit fontScale="92500" lnSpcReduction="20000"/>
          </a:bodyPr>
          <a:lstStyle/>
          <a:p>
            <a:r>
              <a:rPr lang="en-US"/>
              <a:t>Must be informed, knowing and voluntary </a:t>
            </a:r>
            <a:r>
              <a:rPr lang="mr-IN"/>
              <a:t>–</a:t>
            </a:r>
            <a:r>
              <a:rPr lang="en-US"/>
              <a:t> freely given through clear words or action</a:t>
            </a:r>
          </a:p>
          <a:p>
            <a:r>
              <a:rPr lang="en-US"/>
              <a:t>Cannot use force, threats, intimidating behavior, or coercion (unreasonable/persistent pressure).</a:t>
            </a:r>
          </a:p>
          <a:p>
            <a:r>
              <a:rPr lang="en-US"/>
              <a:t>It cannot be given by someone known to be </a:t>
            </a:r>
            <a:r>
              <a:rPr lang="mr-IN"/>
              <a:t>–</a:t>
            </a:r>
            <a:r>
              <a:rPr lang="en-US"/>
              <a:t> or who should be known to be mentally or physically incapacitated.</a:t>
            </a:r>
          </a:p>
          <a:p>
            <a:pPr marL="0" indent="0">
              <a:buNone/>
            </a:pPr>
            <a:endParaRPr lang="en-US" sz="1300"/>
          </a:p>
          <a:p>
            <a:pPr marL="0" indent="0" algn="ctr">
              <a:buNone/>
            </a:pPr>
            <a:r>
              <a:rPr lang="en-US" b="1" u="sng">
                <a:solidFill>
                  <a:srgbClr val="FFFF00"/>
                </a:solidFill>
                <a:latin typeface="Agency FB" panose="020B0503020202020204" pitchFamily="34" charset="0"/>
              </a:rPr>
              <a:t>Consent requires the following conditions</a:t>
            </a:r>
            <a:r>
              <a:rPr lang="en-US" b="1">
                <a:solidFill>
                  <a:srgbClr val="FFFF00"/>
                </a:solidFill>
                <a:latin typeface="Agency FB" panose="020B0503020202020204" pitchFamily="34" charset="0"/>
              </a:rPr>
              <a:t>:</a:t>
            </a:r>
            <a:r>
              <a:rPr lang="en-US">
                <a:solidFill>
                  <a:srgbClr val="FFFF00"/>
                </a:solidFill>
                <a:latin typeface="Agency FB" panose="020B0503020202020204" pitchFamily="34" charset="0"/>
              </a:rPr>
              <a:t>	</a:t>
            </a:r>
            <a:br>
              <a:rPr lang="en-US">
                <a:solidFill>
                  <a:srgbClr val="FFFF00"/>
                </a:solidFill>
                <a:latin typeface="Agency FB" panose="020B0503020202020204" pitchFamily="34" charset="0"/>
              </a:rPr>
            </a:br>
            <a:endParaRPr lang="en-US" sz="1000">
              <a:solidFill>
                <a:srgbClr val="FFFF00"/>
              </a:solidFill>
              <a:latin typeface="Agency FB" panose="020B0503020202020204" pitchFamily="34" charset="0"/>
            </a:endParaRPr>
          </a:p>
          <a:p>
            <a:pPr marL="0" indent="0" algn="ctr">
              <a:buNone/>
            </a:pPr>
            <a:r>
              <a:rPr lang="en-US">
                <a:latin typeface="Agency FB" panose="020B0503020202020204" pitchFamily="34" charset="0"/>
              </a:rPr>
              <a:t>1. All parties are fully conscious.</a:t>
            </a:r>
          </a:p>
          <a:p>
            <a:pPr marL="0" indent="0" algn="ctr">
              <a:buNone/>
            </a:pPr>
            <a:r>
              <a:rPr lang="en-US">
                <a:latin typeface="Agency FB" panose="020B0503020202020204" pitchFamily="34" charset="0"/>
              </a:rPr>
              <a:t>2. All parties are equally free to act.</a:t>
            </a:r>
          </a:p>
          <a:p>
            <a:pPr marL="0" indent="0" algn="ctr">
              <a:buNone/>
            </a:pPr>
            <a:r>
              <a:rPr lang="en-US">
                <a:latin typeface="Agency FB" panose="020B0503020202020204" pitchFamily="34" charset="0"/>
              </a:rPr>
              <a:t>3. All parties have positively and clearly communicated their intent. </a:t>
            </a:r>
          </a:p>
          <a:p>
            <a:endParaRPr lang="en-US"/>
          </a:p>
          <a:p>
            <a:endParaRPr lang="en-US"/>
          </a:p>
        </p:txBody>
      </p:sp>
    </p:spTree>
    <p:extLst>
      <p:ext uri="{BB962C8B-B14F-4D97-AF65-F5344CB8AC3E}">
        <p14:creationId xmlns:p14="http://schemas.microsoft.com/office/powerpoint/2010/main" val="1196939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a:t>What Title IX is NOT</a:t>
            </a:r>
          </a:p>
        </p:txBody>
      </p:sp>
      <p:sp>
        <p:nvSpPr>
          <p:cNvPr id="3" name="Content Placeholder 2"/>
          <p:cNvSpPr>
            <a:spLocks noGrp="1"/>
          </p:cNvSpPr>
          <p:nvPr>
            <p:ph idx="1"/>
          </p:nvPr>
        </p:nvSpPr>
        <p:spPr>
          <a:xfrm>
            <a:off x="457200" y="1912471"/>
            <a:ext cx="8229600" cy="4213692"/>
          </a:xfrm>
        </p:spPr>
        <p:txBody>
          <a:bodyPr>
            <a:normAutofit/>
          </a:bodyPr>
          <a:lstStyle/>
          <a:p>
            <a:r>
              <a:rPr lang="en-US" sz="4000" i="1"/>
              <a:t>Not only </a:t>
            </a:r>
            <a:r>
              <a:rPr lang="en-US" sz="4000"/>
              <a:t>for athletics</a:t>
            </a:r>
          </a:p>
          <a:p>
            <a:endParaRPr lang="en-US" sz="4000"/>
          </a:p>
          <a:p>
            <a:r>
              <a:rPr lang="en-US" sz="4000" i="1"/>
              <a:t>Not only </a:t>
            </a:r>
            <a:r>
              <a:rPr lang="en-US" sz="4000"/>
              <a:t>for women</a:t>
            </a:r>
          </a:p>
          <a:p>
            <a:endParaRPr lang="en-US" sz="4000"/>
          </a:p>
          <a:p>
            <a:r>
              <a:rPr lang="en-US" sz="4000" i="1"/>
              <a:t>Not only </a:t>
            </a:r>
            <a:r>
              <a:rPr lang="en-US" sz="4000"/>
              <a:t>about sexual assault </a:t>
            </a:r>
          </a:p>
        </p:txBody>
      </p:sp>
    </p:spTree>
    <p:extLst>
      <p:ext uri="{BB962C8B-B14F-4D97-AF65-F5344CB8AC3E}">
        <p14:creationId xmlns:p14="http://schemas.microsoft.com/office/powerpoint/2010/main" val="733404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9587" y="193280"/>
            <a:ext cx="7363433" cy="12839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a:latin typeface="Eight Days A Week" panose="02000000000000000000" pitchFamily="2" charset="0"/>
              </a:rPr>
              <a:t>What About When People are Drunk?</a:t>
            </a:r>
          </a:p>
        </p:txBody>
      </p:sp>
      <p:sp>
        <p:nvSpPr>
          <p:cNvPr id="6" name="Rectangle 5"/>
          <p:cNvSpPr/>
          <p:nvPr/>
        </p:nvSpPr>
        <p:spPr>
          <a:xfrm>
            <a:off x="372730" y="1504342"/>
            <a:ext cx="8338141" cy="4809009"/>
          </a:xfrm>
          <a:prstGeom prst="rect">
            <a:avLst/>
          </a:prstGeom>
        </p:spPr>
        <p:txBody>
          <a:bodyPr wrap="square">
            <a:spAutoFit/>
          </a:bodyPr>
          <a:lstStyle/>
          <a:p>
            <a:r>
              <a:rPr lang="en-US" sz="3200" b="1">
                <a:solidFill>
                  <a:srgbClr val="FFFF00"/>
                </a:solidFill>
                <a:latin typeface="Agency FB" panose="020B0503020202020204" pitchFamily="34" charset="0"/>
              </a:rPr>
              <a:t>Impairment</a:t>
            </a:r>
            <a:r>
              <a:rPr lang="en-US" sz="3200" b="1">
                <a:solidFill>
                  <a:srgbClr val="FFFFFF"/>
                </a:solidFill>
                <a:latin typeface="Agency FB" panose="020B0503020202020204" pitchFamily="34" charset="0"/>
              </a:rPr>
              <a:t> </a:t>
            </a:r>
            <a:r>
              <a:rPr lang="en-US" sz="3200">
                <a:solidFill>
                  <a:srgbClr val="FFFFFF"/>
                </a:solidFill>
                <a:latin typeface="Agency FB" panose="020B0503020202020204" pitchFamily="34" charset="0"/>
              </a:rPr>
              <a:t>– being in a state that weakens clear thinking and decision making, but still able to function appropriately. </a:t>
            </a:r>
          </a:p>
          <a:p>
            <a:endParaRPr lang="en-US" sz="1050">
              <a:solidFill>
                <a:srgbClr val="FFFFFF"/>
              </a:solidFill>
              <a:latin typeface="Agency FB" panose="020B0503020202020204" pitchFamily="34" charset="0"/>
            </a:endParaRPr>
          </a:p>
          <a:p>
            <a:r>
              <a:rPr lang="en-US" sz="3200" b="1">
                <a:solidFill>
                  <a:srgbClr val="FFFF00"/>
                </a:solidFill>
                <a:latin typeface="Agency FB" panose="020B0503020202020204" pitchFamily="34" charset="0"/>
              </a:rPr>
              <a:t>Incapacity</a:t>
            </a:r>
            <a:r>
              <a:rPr lang="en-US" sz="3200">
                <a:solidFill>
                  <a:srgbClr val="FFFFFF"/>
                </a:solidFill>
                <a:latin typeface="Agency FB" panose="020B0503020202020204" pitchFamily="34" charset="0"/>
              </a:rPr>
              <a:t> – a person that is in a state of being unable to make decisions, understand what is happening, or function properly.</a:t>
            </a:r>
          </a:p>
          <a:p>
            <a:pPr marL="457200" indent="-457200">
              <a:buFont typeface="Wingdings" charset="2"/>
              <a:buChar char="ü"/>
            </a:pPr>
            <a:r>
              <a:rPr lang="en-US" sz="2400">
                <a:solidFill>
                  <a:srgbClr val="FFFFFF"/>
                </a:solidFill>
                <a:latin typeface="Agency FB" panose="020B0503020202020204" pitchFamily="34" charset="0"/>
              </a:rPr>
              <a:t>Slurred speech</a:t>
            </a:r>
          </a:p>
          <a:p>
            <a:pPr marL="457200" indent="-457200">
              <a:buFont typeface="Wingdings" charset="2"/>
              <a:buChar char="ü"/>
            </a:pPr>
            <a:r>
              <a:rPr lang="en-US" sz="2400">
                <a:solidFill>
                  <a:srgbClr val="FFFFFF"/>
                </a:solidFill>
                <a:latin typeface="Agency FB" panose="020B0503020202020204" pitchFamily="34" charset="0"/>
              </a:rPr>
              <a:t>Bloodshot eyes</a:t>
            </a:r>
          </a:p>
          <a:p>
            <a:pPr marL="457200" indent="-457200">
              <a:buFont typeface="Wingdings" charset="2"/>
              <a:buChar char="ü"/>
            </a:pPr>
            <a:r>
              <a:rPr lang="en-US" sz="2400">
                <a:solidFill>
                  <a:srgbClr val="FFFFFF"/>
                </a:solidFill>
                <a:latin typeface="Agency FB" panose="020B0503020202020204" pitchFamily="34" charset="0"/>
              </a:rPr>
              <a:t>Smell of alcohol on breath</a:t>
            </a:r>
          </a:p>
          <a:p>
            <a:pPr marL="457200" indent="-457200">
              <a:buFont typeface="Wingdings" charset="2"/>
              <a:buChar char="ü"/>
            </a:pPr>
            <a:r>
              <a:rPr lang="en-US" sz="2400">
                <a:solidFill>
                  <a:srgbClr val="FFFFFF"/>
                </a:solidFill>
                <a:latin typeface="Agency FB" panose="020B0503020202020204" pitchFamily="34" charset="0"/>
              </a:rPr>
              <a:t>Shaky equilibrium</a:t>
            </a:r>
          </a:p>
          <a:p>
            <a:pPr marL="457200" indent="-457200">
              <a:buFont typeface="Wingdings" charset="2"/>
              <a:buChar char="ü"/>
            </a:pPr>
            <a:r>
              <a:rPr lang="en-US" sz="2400" err="1">
                <a:solidFill>
                  <a:srgbClr val="FFFFFF"/>
                </a:solidFill>
                <a:latin typeface="Agency FB" panose="020B0503020202020204" pitchFamily="34" charset="0"/>
              </a:rPr>
              <a:t>Vomitting</a:t>
            </a:r>
            <a:endParaRPr lang="en-US" sz="2400">
              <a:solidFill>
                <a:srgbClr val="FFFFFF"/>
              </a:solidFill>
              <a:latin typeface="Agency FB" panose="020B0503020202020204" pitchFamily="34" charset="0"/>
            </a:endParaRPr>
          </a:p>
          <a:p>
            <a:pPr marL="457200" indent="-457200">
              <a:buFont typeface="Wingdings" charset="2"/>
              <a:buChar char="ü"/>
            </a:pPr>
            <a:r>
              <a:rPr lang="en-US" sz="2400">
                <a:solidFill>
                  <a:srgbClr val="FFFFFF"/>
                </a:solidFill>
                <a:latin typeface="Agency FB" panose="020B0503020202020204" pitchFamily="34" charset="0"/>
              </a:rPr>
              <a:t>Outrageous or unusual behavior</a:t>
            </a:r>
          </a:p>
          <a:p>
            <a:pPr marL="457200" indent="-457200">
              <a:buFont typeface="Wingdings" charset="2"/>
              <a:buChar char="ü"/>
            </a:pPr>
            <a:r>
              <a:rPr lang="en-US" sz="2400">
                <a:solidFill>
                  <a:srgbClr val="FFFFFF"/>
                </a:solidFill>
                <a:latin typeface="Agency FB" panose="020B0503020202020204" pitchFamily="34" charset="0"/>
              </a:rPr>
              <a:t>Unconsciousness</a:t>
            </a:r>
          </a:p>
        </p:txBody>
      </p:sp>
    </p:spTree>
    <p:extLst>
      <p:ext uri="{BB962C8B-B14F-4D97-AF65-F5344CB8AC3E}">
        <p14:creationId xmlns:p14="http://schemas.microsoft.com/office/powerpoint/2010/main" val="1409676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a:t>Social Media Issues</a:t>
            </a:r>
          </a:p>
        </p:txBody>
      </p:sp>
      <p:sp>
        <p:nvSpPr>
          <p:cNvPr id="3" name="Content Placeholder 2"/>
          <p:cNvSpPr>
            <a:spLocks noGrp="1"/>
          </p:cNvSpPr>
          <p:nvPr>
            <p:ph idx="1"/>
          </p:nvPr>
        </p:nvSpPr>
        <p:spPr>
          <a:xfrm>
            <a:off x="457200" y="1600200"/>
            <a:ext cx="8229600" cy="5086259"/>
          </a:xfrm>
        </p:spPr>
        <p:txBody>
          <a:bodyPr>
            <a:normAutofit lnSpcReduction="10000"/>
          </a:bodyPr>
          <a:lstStyle/>
          <a:p>
            <a:pPr marL="0" lvl="0" indent="0">
              <a:buNone/>
            </a:pPr>
            <a:r>
              <a:rPr lang="en-US" sz="2800" u="sng"/>
              <a:t>Imagine this scenario</a:t>
            </a:r>
            <a:r>
              <a:rPr lang="en-US" sz="2800"/>
              <a:t>: </a:t>
            </a:r>
            <a:r>
              <a:rPr lang="en-US" sz="2800" i="1"/>
              <a:t>You are seeing someone. You each decide to exchange nude </a:t>
            </a:r>
            <a:r>
              <a:rPr lang="en-US" sz="2800" i="1" err="1"/>
              <a:t>selfies</a:t>
            </a:r>
            <a:r>
              <a:rPr lang="en-US" sz="2800" i="1"/>
              <a:t> of each other. Life seems good. Two weeks later you break up with the person. Do you trust the person whose heart you just broke to respect you enough not to share the photo on </a:t>
            </a:r>
            <a:r>
              <a:rPr lang="en-US" sz="2800" i="1" err="1"/>
              <a:t>Instagram</a:t>
            </a:r>
            <a:r>
              <a:rPr lang="en-US" sz="2800" i="1"/>
              <a:t>? </a:t>
            </a:r>
            <a:r>
              <a:rPr lang="en-US" sz="2800" i="1" err="1"/>
              <a:t>Snapchat</a:t>
            </a:r>
            <a:r>
              <a:rPr lang="en-US" sz="2800" i="1"/>
              <a:t>? Facebook? </a:t>
            </a:r>
            <a:r>
              <a:rPr lang="en-US" sz="2800" i="1" err="1"/>
              <a:t>GroupMe</a:t>
            </a:r>
            <a:r>
              <a:rPr lang="en-US" sz="2800" i="1"/>
              <a:t>?</a:t>
            </a:r>
          </a:p>
          <a:p>
            <a:pPr marL="0" lvl="0" indent="0">
              <a:buNone/>
            </a:pPr>
            <a:endParaRPr lang="en-US" sz="2800" i="1"/>
          </a:p>
          <a:p>
            <a:r>
              <a:rPr lang="en-US">
                <a:solidFill>
                  <a:srgbClr val="FFFF00"/>
                </a:solidFill>
              </a:rPr>
              <a:t>You can be </a:t>
            </a:r>
            <a:r>
              <a:rPr lang="en-US" err="1">
                <a:solidFill>
                  <a:srgbClr val="FFFF00"/>
                </a:solidFill>
              </a:rPr>
              <a:t>cyberbullied</a:t>
            </a:r>
            <a:r>
              <a:rPr lang="en-US">
                <a:solidFill>
                  <a:srgbClr val="FFFF00"/>
                </a:solidFill>
              </a:rPr>
              <a:t>, stalked, sexually harassed via social media</a:t>
            </a:r>
          </a:p>
          <a:p>
            <a:r>
              <a:rPr lang="en-US">
                <a:solidFill>
                  <a:srgbClr val="FFFF00"/>
                </a:solidFill>
              </a:rPr>
              <a:t>Don’t post, text, or send inappropriate images or messages.</a:t>
            </a:r>
          </a:p>
          <a:p>
            <a:endParaRPr lang="en-US"/>
          </a:p>
        </p:txBody>
      </p:sp>
    </p:spTree>
    <p:extLst>
      <p:ext uri="{BB962C8B-B14F-4D97-AF65-F5344CB8AC3E}">
        <p14:creationId xmlns:p14="http://schemas.microsoft.com/office/powerpoint/2010/main" val="2358203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1487-58E9-4D48-8D8F-0ED45B0D32FD}"/>
              </a:ext>
            </a:extLst>
          </p:cNvPr>
          <p:cNvSpPr>
            <a:spLocks noGrp="1"/>
          </p:cNvSpPr>
          <p:nvPr>
            <p:ph type="title"/>
          </p:nvPr>
        </p:nvSpPr>
        <p:spPr/>
        <p:txBody>
          <a:bodyPr/>
          <a:lstStyle/>
          <a:p>
            <a:r>
              <a:rPr lang="en-US">
                <a:cs typeface="Calibri"/>
              </a:rPr>
              <a:t>Recognizing Power Dynamics</a:t>
            </a:r>
            <a:endParaRPr lang="en-US"/>
          </a:p>
        </p:txBody>
      </p:sp>
      <p:sp>
        <p:nvSpPr>
          <p:cNvPr id="3" name="Content Placeholder 2">
            <a:extLst>
              <a:ext uri="{FF2B5EF4-FFF2-40B4-BE49-F238E27FC236}">
                <a16:creationId xmlns:a16="http://schemas.microsoft.com/office/drawing/2014/main" id="{F60DCE4E-D696-4D27-BDE9-EEB4E8148062}"/>
              </a:ext>
            </a:extLst>
          </p:cNvPr>
          <p:cNvSpPr>
            <a:spLocks noGrp="1"/>
          </p:cNvSpPr>
          <p:nvPr>
            <p:ph idx="1"/>
          </p:nvPr>
        </p:nvSpPr>
        <p:spPr/>
        <p:txBody>
          <a:bodyPr vert="horz" lIns="91440" tIns="45720" rIns="91440" bIns="45720" rtlCol="0" anchor="t">
            <a:normAutofit/>
          </a:bodyPr>
          <a:lstStyle/>
          <a:p>
            <a:r>
              <a:rPr lang="en-US">
                <a:cs typeface="Calibri"/>
              </a:rPr>
              <a:t>Be on the alert for both you and your friends</a:t>
            </a:r>
          </a:p>
          <a:p>
            <a:endParaRPr lang="en-US" dirty="0">
              <a:cs typeface="Calibri"/>
            </a:endParaRPr>
          </a:p>
        </p:txBody>
      </p:sp>
      <p:pic>
        <p:nvPicPr>
          <p:cNvPr id="4" name="Picture 4" descr="Graphical user interface, text&#10;&#10;Description automatically generated">
            <a:extLst>
              <a:ext uri="{FF2B5EF4-FFF2-40B4-BE49-F238E27FC236}">
                <a16:creationId xmlns:a16="http://schemas.microsoft.com/office/drawing/2014/main" id="{00425001-0B42-4226-AEDB-138B065D8E6B}"/>
              </a:ext>
            </a:extLst>
          </p:cNvPr>
          <p:cNvPicPr>
            <a:picLocks noChangeAspect="1"/>
          </p:cNvPicPr>
          <p:nvPr/>
        </p:nvPicPr>
        <p:blipFill>
          <a:blip r:embed="rId2"/>
          <a:stretch>
            <a:fillRect/>
          </a:stretch>
        </p:blipFill>
        <p:spPr>
          <a:xfrm>
            <a:off x="1243914" y="2359505"/>
            <a:ext cx="6666470" cy="3704178"/>
          </a:xfrm>
          <a:prstGeom prst="rect">
            <a:avLst/>
          </a:prstGeom>
        </p:spPr>
      </p:pic>
    </p:spTree>
    <p:extLst>
      <p:ext uri="{BB962C8B-B14F-4D97-AF65-F5344CB8AC3E}">
        <p14:creationId xmlns:p14="http://schemas.microsoft.com/office/powerpoint/2010/main" val="2896953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EF93813D-B000-4881-9BE6-2FB76F4C26EF}"/>
              </a:ext>
            </a:extLst>
          </p:cNvPr>
          <p:cNvPicPr>
            <a:picLocks noChangeAspect="1"/>
          </p:cNvPicPr>
          <p:nvPr/>
        </p:nvPicPr>
        <p:blipFill>
          <a:blip r:embed="rId2"/>
          <a:stretch>
            <a:fillRect/>
          </a:stretch>
        </p:blipFill>
        <p:spPr>
          <a:xfrm>
            <a:off x="1151238" y="684483"/>
            <a:ext cx="7068064" cy="5406656"/>
          </a:xfrm>
          <a:prstGeom prst="rect">
            <a:avLst/>
          </a:prstGeom>
        </p:spPr>
      </p:pic>
    </p:spTree>
    <p:extLst>
      <p:ext uri="{BB962C8B-B14F-4D97-AF65-F5344CB8AC3E}">
        <p14:creationId xmlns:p14="http://schemas.microsoft.com/office/powerpoint/2010/main" val="1412327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1E09-5C4A-45FF-B1A3-960AE4E60DA7}"/>
              </a:ext>
            </a:extLst>
          </p:cNvPr>
          <p:cNvSpPr>
            <a:spLocks noGrp="1"/>
          </p:cNvSpPr>
          <p:nvPr>
            <p:ph type="title"/>
          </p:nvPr>
        </p:nvSpPr>
        <p:spPr>
          <a:xfrm>
            <a:off x="498389" y="2509151"/>
            <a:ext cx="8229600" cy="1143000"/>
          </a:xfrm>
        </p:spPr>
        <p:txBody>
          <a:bodyPr>
            <a:normAutofit fontScale="90000"/>
          </a:bodyPr>
          <a:lstStyle/>
          <a:p>
            <a:r>
              <a:rPr lang="en-US" dirty="0">
                <a:cs typeface="Calibri"/>
              </a:rPr>
              <a:t>What Can I Do to Help Build a Safe and </a:t>
            </a:r>
            <a:r>
              <a:rPr lang="en-US">
                <a:cs typeface="Calibri"/>
              </a:rPr>
              <a:t>Respecful Culture?</a:t>
            </a:r>
            <a:endParaRPr lang="en-US"/>
          </a:p>
        </p:txBody>
      </p:sp>
    </p:spTree>
    <p:extLst>
      <p:ext uri="{BB962C8B-B14F-4D97-AF65-F5344CB8AC3E}">
        <p14:creationId xmlns:p14="http://schemas.microsoft.com/office/powerpoint/2010/main" val="1757832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2585710_2120986018144649_3958265692767125504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42" y="1079498"/>
            <a:ext cx="7545294" cy="5658971"/>
          </a:xfrm>
          <a:prstGeom prst="rect">
            <a:avLst/>
          </a:prstGeom>
        </p:spPr>
      </p:pic>
      <p:sp>
        <p:nvSpPr>
          <p:cNvPr id="5" name="Title 4"/>
          <p:cNvSpPr>
            <a:spLocks noGrp="1"/>
          </p:cNvSpPr>
          <p:nvPr>
            <p:ph type="title"/>
          </p:nvPr>
        </p:nvSpPr>
        <p:spPr>
          <a:xfrm>
            <a:off x="457200" y="274638"/>
            <a:ext cx="8229600" cy="804860"/>
          </a:xfrm>
        </p:spPr>
        <p:txBody>
          <a:bodyPr/>
          <a:lstStyle/>
          <a:p>
            <a:r>
              <a:rPr lang="en-US"/>
              <a:t>Bystander Intervention</a:t>
            </a:r>
          </a:p>
        </p:txBody>
      </p:sp>
    </p:spTree>
    <p:extLst>
      <p:ext uri="{BB962C8B-B14F-4D97-AF65-F5344CB8AC3E}">
        <p14:creationId xmlns:p14="http://schemas.microsoft.com/office/powerpoint/2010/main" val="2644656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93A1-1387-4AF6-963F-C49CDCBC7CEF}"/>
              </a:ext>
            </a:extLst>
          </p:cNvPr>
          <p:cNvSpPr>
            <a:spLocks noGrp="1"/>
          </p:cNvSpPr>
          <p:nvPr>
            <p:ph type="title"/>
          </p:nvPr>
        </p:nvSpPr>
        <p:spPr/>
        <p:txBody>
          <a:bodyPr/>
          <a:lstStyle/>
          <a:p>
            <a:r>
              <a:rPr lang="en-US">
                <a:cs typeface="Calibri"/>
              </a:rPr>
              <a:t>Recognizing Trauma</a:t>
            </a:r>
            <a:endParaRPr lang="en-US"/>
          </a:p>
        </p:txBody>
      </p:sp>
      <p:sp>
        <p:nvSpPr>
          <p:cNvPr id="3" name="TextBox 2">
            <a:extLst>
              <a:ext uri="{FF2B5EF4-FFF2-40B4-BE49-F238E27FC236}">
                <a16:creationId xmlns:a16="http://schemas.microsoft.com/office/drawing/2014/main" id="{C77B7F8E-2296-48FE-893E-B4807ED12EAD}"/>
              </a:ext>
            </a:extLst>
          </p:cNvPr>
          <p:cNvSpPr txBox="1"/>
          <p:nvPr/>
        </p:nvSpPr>
        <p:spPr>
          <a:xfrm>
            <a:off x="518400" y="1598400"/>
            <a:ext cx="362520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Arial"/>
              <a:buChar char="•"/>
            </a:pPr>
            <a:r>
              <a:rPr lang="en-US" sz="2000">
                <a:latin typeface="Century Gothic"/>
                <a:cs typeface="Arial"/>
              </a:rPr>
              <a:t>Anxiety/Depression​</a:t>
            </a:r>
            <a:endParaRPr lang="en-US">
              <a:cs typeface="Calibri"/>
            </a:endParaRPr>
          </a:p>
          <a:p>
            <a:pPr marL="800100" lvl="1" indent="-342900">
              <a:buFont typeface="Arial"/>
              <a:buChar char="•"/>
            </a:pPr>
            <a:r>
              <a:rPr lang="en-US" sz="2000">
                <a:latin typeface="Century Gothic"/>
                <a:cs typeface="Arial"/>
              </a:rPr>
              <a:t>Low self-esteem​</a:t>
            </a:r>
          </a:p>
          <a:p>
            <a:pPr marL="800100" lvl="1" indent="-342900">
              <a:buFont typeface="Arial"/>
              <a:buChar char="•"/>
            </a:pPr>
            <a:r>
              <a:rPr lang="en-US" sz="2000">
                <a:latin typeface="Century Gothic"/>
                <a:cs typeface="Arial"/>
              </a:rPr>
              <a:t>Reinforcements of stereotypes​</a:t>
            </a:r>
          </a:p>
          <a:p>
            <a:pPr marL="800100" lvl="1" indent="-342900">
              <a:buFont typeface="Arial"/>
              <a:buChar char="•"/>
            </a:pPr>
            <a:r>
              <a:rPr lang="en-US" sz="2000">
                <a:latin typeface="Century Gothic"/>
                <a:cs typeface="Arial"/>
              </a:rPr>
              <a:t>Flashbacks​</a:t>
            </a:r>
          </a:p>
          <a:p>
            <a:pPr marL="800100" lvl="1" indent="-342900">
              <a:buFont typeface="Arial"/>
              <a:buChar char="•"/>
            </a:pPr>
            <a:r>
              <a:rPr lang="en-US" sz="2000">
                <a:latin typeface="Century Gothic"/>
                <a:cs typeface="Arial"/>
              </a:rPr>
              <a:t>Disrupted sleep, loss of concentration​</a:t>
            </a:r>
          </a:p>
          <a:p>
            <a:pPr marL="800100" lvl="1" indent="-342900">
              <a:buFont typeface="Arial"/>
              <a:buChar char="•"/>
            </a:pPr>
            <a:r>
              <a:rPr lang="en-US" sz="2000">
                <a:latin typeface="Century Gothic"/>
                <a:cs typeface="Arial"/>
              </a:rPr>
              <a:t>Suicidal thoughts/self-harming ​</a:t>
            </a:r>
          </a:p>
          <a:p>
            <a:pPr marL="800100" lvl="1" indent="-342900">
              <a:buFont typeface="Arial"/>
              <a:buChar char="•"/>
            </a:pPr>
            <a:r>
              <a:rPr lang="en-US" sz="2000">
                <a:latin typeface="Century Gothic"/>
                <a:cs typeface="Arial"/>
              </a:rPr>
              <a:t>Breakdown in trust</a:t>
            </a:r>
          </a:p>
        </p:txBody>
      </p:sp>
      <p:sp>
        <p:nvSpPr>
          <p:cNvPr id="4" name="TextBox 3">
            <a:extLst>
              <a:ext uri="{FF2B5EF4-FFF2-40B4-BE49-F238E27FC236}">
                <a16:creationId xmlns:a16="http://schemas.microsoft.com/office/drawing/2014/main" id="{FBB3FB56-45C4-4FF9-898E-A7045FDF7BF1}"/>
              </a:ext>
            </a:extLst>
          </p:cNvPr>
          <p:cNvSpPr txBox="1"/>
          <p:nvPr/>
        </p:nvSpPr>
        <p:spPr>
          <a:xfrm>
            <a:off x="5297400" y="1598400"/>
            <a:ext cx="274320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latin typeface="Century Gothic"/>
                <a:cs typeface="Arial"/>
              </a:rPr>
              <a:t>Dizziness​</a:t>
            </a:r>
            <a:endParaRPr lang="en-US" sz="2000">
              <a:cs typeface="Calibri"/>
            </a:endParaRPr>
          </a:p>
          <a:p>
            <a:pPr marL="285750" indent="-285750">
              <a:buFont typeface="Arial"/>
              <a:buChar char="•"/>
            </a:pPr>
            <a:r>
              <a:rPr lang="en-US" sz="2000">
                <a:latin typeface="Century Gothic"/>
                <a:cs typeface="Arial"/>
              </a:rPr>
              <a:t>Dilated pupils​</a:t>
            </a:r>
          </a:p>
          <a:p>
            <a:pPr marL="285750" indent="-285750">
              <a:buFont typeface="Arial"/>
              <a:buChar char="•"/>
            </a:pPr>
            <a:r>
              <a:rPr lang="en-US" sz="2000">
                <a:latin typeface="Century Gothic"/>
                <a:cs typeface="Arial"/>
              </a:rPr>
              <a:t>Dry mouth​</a:t>
            </a:r>
          </a:p>
          <a:p>
            <a:pPr marL="285750" indent="-285750">
              <a:buFont typeface="Arial"/>
              <a:buChar char="•"/>
            </a:pPr>
            <a:r>
              <a:rPr lang="en-US" sz="2000">
                <a:latin typeface="Century Gothic"/>
                <a:cs typeface="Arial"/>
              </a:rPr>
              <a:t>Muscle tension​</a:t>
            </a:r>
          </a:p>
          <a:p>
            <a:pPr marL="285750" indent="-285750">
              <a:buFont typeface="Arial"/>
              <a:buChar char="•"/>
            </a:pPr>
            <a:r>
              <a:rPr lang="en-US" sz="2000">
                <a:latin typeface="Century Gothic"/>
                <a:cs typeface="Arial"/>
              </a:rPr>
              <a:t>Hyperventilation​</a:t>
            </a:r>
          </a:p>
          <a:p>
            <a:pPr marL="285750" indent="-285750">
              <a:buFont typeface="Arial"/>
              <a:buChar char="•"/>
            </a:pPr>
            <a:r>
              <a:rPr lang="en-US" sz="2000">
                <a:latin typeface="Century Gothic"/>
                <a:cs typeface="Arial"/>
              </a:rPr>
              <a:t>Rapid Speech​</a:t>
            </a:r>
          </a:p>
          <a:p>
            <a:pPr marL="285750" indent="-285750">
              <a:buFont typeface="Arial"/>
              <a:buChar char="•"/>
            </a:pPr>
            <a:r>
              <a:rPr lang="en-US" sz="2000">
                <a:latin typeface="Century Gothic"/>
                <a:cs typeface="Arial"/>
              </a:rPr>
              <a:t>Anxiety​</a:t>
            </a:r>
          </a:p>
          <a:p>
            <a:pPr marL="285750" indent="-285750">
              <a:buFont typeface="Arial"/>
              <a:buChar char="•"/>
            </a:pPr>
            <a:r>
              <a:rPr lang="en-US" sz="2000">
                <a:latin typeface="Century Gothic"/>
                <a:cs typeface="Arial"/>
              </a:rPr>
              <a:t>Floods of Emotion​</a:t>
            </a:r>
          </a:p>
          <a:p>
            <a:pPr marL="285750" indent="-285750">
              <a:buFont typeface="Arial"/>
              <a:buChar char="•"/>
            </a:pPr>
            <a:r>
              <a:rPr lang="en-US" sz="2000">
                <a:latin typeface="Century Gothic"/>
                <a:cs typeface="Arial"/>
              </a:rPr>
              <a:t>Unfocused eyes​</a:t>
            </a:r>
          </a:p>
          <a:p>
            <a:pPr marL="285750" indent="-285750">
              <a:buFont typeface="Arial"/>
              <a:buChar char="•"/>
            </a:pPr>
            <a:r>
              <a:rPr lang="en-US" sz="2000">
                <a:latin typeface="Century Gothic"/>
                <a:cs typeface="Arial"/>
              </a:rPr>
              <a:t>Disassociation​</a:t>
            </a:r>
          </a:p>
          <a:p>
            <a:pPr marL="285750" indent="-285750">
              <a:buFont typeface="Arial"/>
              <a:buChar char="•"/>
            </a:pPr>
            <a:r>
              <a:rPr lang="en-US" sz="2000">
                <a:latin typeface="Century Gothic"/>
                <a:cs typeface="Arial"/>
              </a:rPr>
              <a:t>Low energy​</a:t>
            </a:r>
          </a:p>
          <a:p>
            <a:pPr marL="285750" indent="-285750">
              <a:buFont typeface="Arial"/>
              <a:buChar char="•"/>
            </a:pPr>
            <a:r>
              <a:rPr lang="en-US" sz="2000">
                <a:latin typeface="Century Gothic"/>
                <a:cs typeface="Arial"/>
              </a:rPr>
              <a:t>Non-responsive</a:t>
            </a:r>
          </a:p>
        </p:txBody>
      </p:sp>
    </p:spTree>
    <p:extLst>
      <p:ext uri="{BB962C8B-B14F-4D97-AF65-F5344CB8AC3E}">
        <p14:creationId xmlns:p14="http://schemas.microsoft.com/office/powerpoint/2010/main" val="2330198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9FC3-507E-4754-80AC-89B9AF84A4EF}"/>
              </a:ext>
            </a:extLst>
          </p:cNvPr>
          <p:cNvSpPr>
            <a:spLocks noGrp="1"/>
          </p:cNvSpPr>
          <p:nvPr>
            <p:ph type="title"/>
          </p:nvPr>
        </p:nvSpPr>
        <p:spPr/>
        <p:txBody>
          <a:bodyPr/>
          <a:lstStyle/>
          <a:p>
            <a:r>
              <a:rPr lang="en-US">
                <a:cs typeface="Calibri"/>
              </a:rPr>
              <a:t>How do you help?</a:t>
            </a:r>
            <a:endParaRPr lang="en-US"/>
          </a:p>
        </p:txBody>
      </p:sp>
      <p:sp>
        <p:nvSpPr>
          <p:cNvPr id="3" name="TextBox 2">
            <a:extLst>
              <a:ext uri="{FF2B5EF4-FFF2-40B4-BE49-F238E27FC236}">
                <a16:creationId xmlns:a16="http://schemas.microsoft.com/office/drawing/2014/main" id="{ADA5E8E3-4849-476E-B0D1-01FB6560A512}"/>
              </a:ext>
            </a:extLst>
          </p:cNvPr>
          <p:cNvSpPr txBox="1"/>
          <p:nvPr/>
        </p:nvSpPr>
        <p:spPr>
          <a:xfrm>
            <a:off x="518400" y="1274400"/>
            <a:ext cx="8017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a:latin typeface="Century Gothic"/>
                <a:cs typeface="Arial"/>
              </a:rPr>
              <a:t>Be present, active listening, be patient​</a:t>
            </a:r>
          </a:p>
          <a:p>
            <a:pPr>
              <a:buChar char="•"/>
            </a:pPr>
            <a:r>
              <a:rPr lang="en-US">
                <a:latin typeface="Century Gothic"/>
                <a:cs typeface="Arial"/>
              </a:rPr>
              <a:t>Validate their feelings​</a:t>
            </a:r>
          </a:p>
          <a:p>
            <a:pPr>
              <a:buChar char="•"/>
            </a:pPr>
            <a:r>
              <a:rPr lang="en-US">
                <a:latin typeface="Century Gothic"/>
                <a:cs typeface="Arial"/>
              </a:rPr>
              <a:t>Offer resources​</a:t>
            </a:r>
          </a:p>
          <a:p>
            <a:pPr lvl="1">
              <a:buChar char="•"/>
            </a:pPr>
            <a:r>
              <a:rPr lang="en-US">
                <a:latin typeface="Century Gothic"/>
                <a:cs typeface="Arial"/>
              </a:rPr>
              <a:t>Counseling/Campus pastors, Title IX office support (adjust class schedules, police report, no-contact orders, room re-assignments, etc)</a:t>
            </a:r>
          </a:p>
        </p:txBody>
      </p:sp>
      <p:pic>
        <p:nvPicPr>
          <p:cNvPr id="4" name="Picture 4" descr="Graphical user interface, text&#10;&#10;Description automatically generated">
            <a:extLst>
              <a:ext uri="{FF2B5EF4-FFF2-40B4-BE49-F238E27FC236}">
                <a16:creationId xmlns:a16="http://schemas.microsoft.com/office/drawing/2014/main" id="{E72CDBBE-2F56-47C1-8B1E-A294094253B5}"/>
              </a:ext>
            </a:extLst>
          </p:cNvPr>
          <p:cNvPicPr>
            <a:picLocks noChangeAspect="1"/>
          </p:cNvPicPr>
          <p:nvPr/>
        </p:nvPicPr>
        <p:blipFill>
          <a:blip r:embed="rId2"/>
          <a:stretch>
            <a:fillRect/>
          </a:stretch>
        </p:blipFill>
        <p:spPr>
          <a:xfrm>
            <a:off x="761400" y="3193564"/>
            <a:ext cx="7621200" cy="3206872"/>
          </a:xfrm>
          <a:prstGeom prst="rect">
            <a:avLst/>
          </a:prstGeom>
        </p:spPr>
      </p:pic>
    </p:spTree>
    <p:extLst>
      <p:ext uri="{BB962C8B-B14F-4D97-AF65-F5344CB8AC3E}">
        <p14:creationId xmlns:p14="http://schemas.microsoft.com/office/powerpoint/2010/main" val="1146959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 IX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026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What is Title IX?</a:t>
            </a:r>
          </a:p>
        </p:txBody>
      </p:sp>
      <p:sp>
        <p:nvSpPr>
          <p:cNvPr id="3" name="Content Placeholder 2"/>
          <p:cNvSpPr>
            <a:spLocks noGrp="1"/>
          </p:cNvSpPr>
          <p:nvPr>
            <p:ph idx="1"/>
          </p:nvPr>
        </p:nvSpPr>
        <p:spPr>
          <a:xfrm>
            <a:off x="457200" y="1748118"/>
            <a:ext cx="8229600" cy="4557058"/>
          </a:xfrm>
        </p:spPr>
        <p:txBody>
          <a:bodyPr>
            <a:normAutofit/>
          </a:bodyPr>
          <a:lstStyle/>
          <a:p>
            <a:pPr lvl="0" fontAlgn="base"/>
            <a:r>
              <a:rPr lang="en-US" b="1" dirty="0">
                <a:solidFill>
                  <a:srgbClr val="FFFF00"/>
                </a:solidFill>
              </a:rPr>
              <a:t>Environment free from harassment</a:t>
            </a:r>
            <a:endParaRPr lang="en-US" sz="1100" b="1" dirty="0">
              <a:solidFill>
                <a:srgbClr val="FFFF00"/>
              </a:solidFill>
            </a:endParaRPr>
          </a:p>
          <a:p>
            <a:pPr lvl="1" fontAlgn="base"/>
            <a:r>
              <a:rPr lang="en-US" dirty="0"/>
              <a:t>Speech, behavior, images</a:t>
            </a:r>
            <a:br>
              <a:rPr lang="en-US" sz="1600" dirty="0"/>
            </a:br>
            <a:endParaRPr lang="en-US" sz="1600" dirty="0"/>
          </a:p>
          <a:p>
            <a:pPr lvl="0" fontAlgn="base"/>
            <a:r>
              <a:rPr lang="en-US" b="1" dirty="0"/>
              <a:t>Schools Must:</a:t>
            </a:r>
            <a:endParaRPr lang="en-US" sz="1100" b="1" dirty="0"/>
          </a:p>
          <a:p>
            <a:pPr lvl="2" fontAlgn="base"/>
            <a:r>
              <a:rPr lang="en-US" b="1" i="1" dirty="0">
                <a:solidFill>
                  <a:srgbClr val="FFFF00"/>
                </a:solidFill>
              </a:rPr>
              <a:t>Stop</a:t>
            </a:r>
            <a:r>
              <a:rPr lang="en-US" i="1" dirty="0">
                <a:solidFill>
                  <a:srgbClr val="FFFF00"/>
                </a:solidFill>
              </a:rPr>
              <a:t> -- the behavior</a:t>
            </a:r>
            <a:r>
              <a:rPr lang="en-US" sz="1200" i="1" dirty="0">
                <a:solidFill>
                  <a:srgbClr val="FFFF00"/>
                </a:solidFill>
              </a:rPr>
              <a:t> </a:t>
            </a:r>
          </a:p>
          <a:p>
            <a:pPr lvl="2" fontAlgn="base"/>
            <a:r>
              <a:rPr lang="en-US" b="1" i="1" dirty="0">
                <a:solidFill>
                  <a:srgbClr val="FFFF00"/>
                </a:solidFill>
              </a:rPr>
              <a:t>Prevent</a:t>
            </a:r>
            <a:r>
              <a:rPr lang="en-US" i="1" dirty="0">
                <a:solidFill>
                  <a:srgbClr val="FFFF00"/>
                </a:solidFill>
              </a:rPr>
              <a:t> -- the behavior from recurring </a:t>
            </a:r>
          </a:p>
          <a:p>
            <a:pPr lvl="2" fontAlgn="base"/>
            <a:r>
              <a:rPr lang="en-US" b="1" i="1" dirty="0">
                <a:solidFill>
                  <a:srgbClr val="FFFF00"/>
                </a:solidFill>
              </a:rPr>
              <a:t>Remedy</a:t>
            </a:r>
            <a:r>
              <a:rPr lang="en-US" i="1" dirty="0">
                <a:solidFill>
                  <a:srgbClr val="FFFF00"/>
                </a:solidFill>
              </a:rPr>
              <a:t> </a:t>
            </a:r>
            <a:r>
              <a:rPr lang="mr-IN" i="1" dirty="0">
                <a:solidFill>
                  <a:srgbClr val="FFFF00"/>
                </a:solidFill>
              </a:rPr>
              <a:t>–</a:t>
            </a:r>
            <a:r>
              <a:rPr lang="en-US" i="1" dirty="0">
                <a:solidFill>
                  <a:srgbClr val="FFFF00"/>
                </a:solidFill>
              </a:rPr>
              <a:t> the effects of behavior</a:t>
            </a:r>
          </a:p>
          <a:p>
            <a:pPr marL="914400" lvl="2" indent="0" fontAlgn="base">
              <a:buNone/>
            </a:pPr>
            <a:endParaRPr lang="en-US" sz="1600" dirty="0"/>
          </a:p>
          <a:p>
            <a:endParaRPr lang="en-US" dirty="0"/>
          </a:p>
        </p:txBody>
      </p:sp>
    </p:spTree>
    <p:extLst>
      <p:ext uri="{BB962C8B-B14F-4D97-AF65-F5344CB8AC3E}">
        <p14:creationId xmlns:p14="http://schemas.microsoft.com/office/powerpoint/2010/main" val="394318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10446"/>
            <a:ext cx="8229600" cy="95259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a:solidFill>
                  <a:srgbClr val="FFFF00"/>
                </a:solidFill>
              </a:rPr>
              <a:t>Did you know?</a:t>
            </a:r>
          </a:p>
        </p:txBody>
      </p:sp>
      <p:sp>
        <p:nvSpPr>
          <p:cNvPr id="5" name="Content Placeholder 2"/>
          <p:cNvSpPr txBox="1">
            <a:spLocks/>
          </p:cNvSpPr>
          <p:nvPr/>
        </p:nvSpPr>
        <p:spPr>
          <a:xfrm>
            <a:off x="348343" y="1063043"/>
            <a:ext cx="8229600" cy="596537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1600" b="1"/>
          </a:p>
          <a:p>
            <a:r>
              <a:rPr lang="en-US" sz="2400" b="1"/>
              <a:t>More than 50 percent of college sexual assaults occur in </a:t>
            </a:r>
            <a:r>
              <a:rPr lang="en-US" sz="2400" b="1">
                <a:solidFill>
                  <a:srgbClr val="FFFF00"/>
                </a:solidFill>
              </a:rPr>
              <a:t>August, September, October, or November</a:t>
            </a:r>
            <a:r>
              <a:rPr lang="en-US" sz="2400" b="1"/>
              <a:t>, and students are at an increased risk during the first few months of their first and second semesters in college.</a:t>
            </a:r>
          </a:p>
          <a:p>
            <a:r>
              <a:rPr lang="en-US" sz="2400" b="1"/>
              <a:t>Currently, it is estimated that approximately </a:t>
            </a:r>
            <a:r>
              <a:rPr lang="en-US" sz="2400" b="1">
                <a:solidFill>
                  <a:srgbClr val="FFFF00"/>
                </a:solidFill>
              </a:rPr>
              <a:t>11.2 % of all college students</a:t>
            </a:r>
            <a:r>
              <a:rPr lang="en-US" sz="2400" b="1"/>
              <a:t> experience rape or sexual assault. </a:t>
            </a:r>
          </a:p>
          <a:p>
            <a:r>
              <a:rPr lang="en-US" sz="2400" b="1"/>
              <a:t>Women between the ages of </a:t>
            </a:r>
            <a:r>
              <a:rPr lang="en-US" sz="2400" b="1">
                <a:solidFill>
                  <a:srgbClr val="FFFF00"/>
                </a:solidFill>
              </a:rPr>
              <a:t>18 and 24 years old </a:t>
            </a:r>
            <a:r>
              <a:rPr lang="en-US" sz="2400" b="1"/>
              <a:t>are at an elevated risk of sexual violence.</a:t>
            </a:r>
          </a:p>
          <a:p>
            <a:r>
              <a:rPr lang="en-US" sz="2400" b="1"/>
              <a:t>Nearly 85-90% of sexual assaults reported by college women in particular are perpetuated </a:t>
            </a:r>
            <a:r>
              <a:rPr lang="en-US" sz="2400" b="1">
                <a:solidFill>
                  <a:srgbClr val="FFFF00"/>
                </a:solidFill>
              </a:rPr>
              <a:t>by someone known by the victim.</a:t>
            </a:r>
          </a:p>
          <a:p>
            <a:endParaRPr lang="en-US" sz="2800" b="1"/>
          </a:p>
          <a:p>
            <a:endParaRPr lang="en-US" sz="2800" b="1"/>
          </a:p>
        </p:txBody>
      </p:sp>
      <p:pic>
        <p:nvPicPr>
          <p:cNvPr id="6" name="Picture 5"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776" y="5646547"/>
            <a:ext cx="2415851" cy="924540"/>
          </a:xfrm>
          <a:prstGeom prst="rect">
            <a:avLst/>
          </a:prstGeom>
        </p:spPr>
      </p:pic>
    </p:spTree>
    <p:extLst>
      <p:ext uri="{BB962C8B-B14F-4D97-AF65-F5344CB8AC3E}">
        <p14:creationId xmlns:p14="http://schemas.microsoft.com/office/powerpoint/2010/main" val="1116685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46"/>
            <a:ext cx="8229600" cy="952596"/>
          </a:xfrm>
        </p:spPr>
        <p:txBody>
          <a:bodyPr>
            <a:normAutofit/>
          </a:bodyPr>
          <a:lstStyle/>
          <a:p>
            <a:r>
              <a:rPr lang="en-US" sz="5400" b="1">
                <a:solidFill>
                  <a:srgbClr val="FFFF00"/>
                </a:solidFill>
              </a:rPr>
              <a:t>What Do You Know?</a:t>
            </a:r>
          </a:p>
        </p:txBody>
      </p:sp>
      <p:sp>
        <p:nvSpPr>
          <p:cNvPr id="3" name="Content Placeholder 2"/>
          <p:cNvSpPr>
            <a:spLocks noGrp="1"/>
          </p:cNvSpPr>
          <p:nvPr>
            <p:ph idx="1"/>
          </p:nvPr>
        </p:nvSpPr>
        <p:spPr>
          <a:xfrm>
            <a:off x="457200" y="1063042"/>
            <a:ext cx="8229600" cy="5794958"/>
          </a:xfrm>
        </p:spPr>
        <p:txBody>
          <a:bodyPr>
            <a:normAutofit lnSpcReduction="10000"/>
          </a:bodyPr>
          <a:lstStyle/>
          <a:p>
            <a:pPr marL="0" indent="0" algn="ctr">
              <a:buNone/>
            </a:pPr>
            <a:r>
              <a:rPr lang="en-US" sz="5200" b="1"/>
              <a:t>MYTH OR FACT </a:t>
            </a:r>
          </a:p>
          <a:p>
            <a:pPr marL="0" indent="0" algn="ctr">
              <a:buNone/>
            </a:pPr>
            <a:endParaRPr lang="en-US" sz="1300" b="1"/>
          </a:p>
          <a:p>
            <a:pPr algn="ctr">
              <a:buFont typeface="Wingdings" charset="2"/>
              <a:buChar char="q"/>
            </a:pPr>
            <a:r>
              <a:rPr lang="en-US" sz="2800" kern="1400" spc="25">
                <a:solidFill>
                  <a:srgbClr val="FFFF00"/>
                </a:solidFill>
                <a:latin typeface="Agency FB" panose="020B0503020202020204" pitchFamily="34" charset="0"/>
              </a:rPr>
              <a:t>Myth: </a:t>
            </a:r>
            <a:r>
              <a:rPr lang="en-US" sz="2800" kern="1400">
                <a:solidFill>
                  <a:srgbClr val="FFFF00"/>
                </a:solidFill>
                <a:latin typeface="Agency FB" panose="020B0503020202020204" pitchFamily="34" charset="0"/>
              </a:rPr>
              <a:t>A person who has really been sexually assaulted will be hysterical. </a:t>
            </a:r>
            <a:endParaRPr lang="en-US" sz="2800" kern="1400" spc="25">
              <a:solidFill>
                <a:srgbClr val="FFFF00"/>
              </a:solidFill>
              <a:latin typeface="Agency FB" panose="020B0503020202020204" pitchFamily="34" charset="0"/>
            </a:endParaRPr>
          </a:p>
          <a:p>
            <a:pPr marL="0" indent="0" algn="ctr">
              <a:buNone/>
            </a:pPr>
            <a:r>
              <a:rPr lang="en-US" sz="2800" kern="1400" spc="25">
                <a:solidFill>
                  <a:srgbClr val="F3F3F3"/>
                </a:solidFill>
                <a:latin typeface="Agency FB" panose="020B0503020202020204" pitchFamily="34" charset="0"/>
              </a:rPr>
              <a:t>Fact: Response </a:t>
            </a:r>
            <a:r>
              <a:rPr lang="en-US" sz="2800" kern="1400">
                <a:solidFill>
                  <a:srgbClr val="F3F3F3"/>
                </a:solidFill>
                <a:latin typeface="Agency FB" panose="020B0503020202020204" pitchFamily="34" charset="0"/>
              </a:rPr>
              <a:t>to assault can include: calm, withdrawal, anger, apathy, denial, and shock. Everyone responds to trauma differently</a:t>
            </a:r>
            <a:r>
              <a:rPr lang="en-US" sz="2800" kern="1400">
                <a:solidFill>
                  <a:srgbClr val="4D4D4D"/>
                </a:solidFill>
                <a:latin typeface="Arial" panose="020B0604020202020204" pitchFamily="34" charset="0"/>
              </a:rPr>
              <a:t> </a:t>
            </a:r>
          </a:p>
          <a:p>
            <a:pPr marL="0" indent="0" algn="ctr">
              <a:buNone/>
            </a:pPr>
            <a:endParaRPr lang="en-US" sz="2800" kern="1400">
              <a:solidFill>
                <a:srgbClr val="4D4D4D"/>
              </a:solidFill>
              <a:latin typeface="Arial" panose="020B0604020202020204" pitchFamily="34" charset="0"/>
            </a:endParaRPr>
          </a:p>
          <a:p>
            <a:pPr algn="ctr">
              <a:buFont typeface="Wingdings" charset="2"/>
              <a:buChar char="q"/>
            </a:pPr>
            <a:r>
              <a:rPr lang="en-US" sz="2800" kern="1400" spc="25">
                <a:solidFill>
                  <a:srgbClr val="FFFF00"/>
                </a:solidFill>
                <a:latin typeface="Agency FB" panose="020B0503020202020204" pitchFamily="34" charset="0"/>
              </a:rPr>
              <a:t>Myth: A person should immediately report to the police if they experienced a sexual assault.</a:t>
            </a:r>
          </a:p>
          <a:p>
            <a:pPr marL="0" indent="0" algn="ctr">
              <a:buNone/>
            </a:pPr>
            <a:endParaRPr lang="en-US" sz="1100"/>
          </a:p>
          <a:p>
            <a:pPr marL="0" indent="0" algn="ctr">
              <a:buNone/>
            </a:pPr>
            <a:r>
              <a:rPr lang="en-US" sz="2800" kern="1400" spc="25">
                <a:solidFill>
                  <a:srgbClr val="F3F3F3"/>
                </a:solidFill>
                <a:latin typeface="Agency FB" panose="020B0503020202020204" pitchFamily="34" charset="0"/>
              </a:rPr>
              <a:t>Fact: A person has the right to decide how, when, and if they make a report. It is solely their decision and they should not be pressured to do anything they are not ready to do.</a:t>
            </a:r>
            <a:endParaRPr lang="en-US" sz="2800" b="1"/>
          </a:p>
          <a:p>
            <a:pPr marL="0" indent="0" algn="ctr">
              <a:buNone/>
            </a:pPr>
            <a:endParaRPr lang="en-US" sz="2800" kern="1400">
              <a:solidFill>
                <a:srgbClr val="4D4D4D"/>
              </a:solidFill>
              <a:latin typeface="Arial" panose="020B0604020202020204" pitchFamily="34" charset="0"/>
            </a:endParaRPr>
          </a:p>
          <a:p>
            <a:pPr marL="0" indent="0" algn="ctr">
              <a:buNone/>
            </a:pPr>
            <a:endParaRPr lang="en-US" sz="2400" kern="1400">
              <a:solidFill>
                <a:srgbClr val="4D4D4D"/>
              </a:solidFill>
              <a:latin typeface="Arial" panose="020B0604020202020204" pitchFamily="34" charset="0"/>
            </a:endParaRPr>
          </a:p>
        </p:txBody>
      </p:sp>
    </p:spTree>
    <p:extLst>
      <p:ext uri="{BB962C8B-B14F-4D97-AF65-F5344CB8AC3E}">
        <p14:creationId xmlns:p14="http://schemas.microsoft.com/office/powerpoint/2010/main" val="4181675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10446"/>
            <a:ext cx="8229600" cy="95259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a:solidFill>
                  <a:srgbClr val="FFFF00"/>
                </a:solidFill>
              </a:rPr>
              <a:t>What Do You Know?</a:t>
            </a:r>
          </a:p>
        </p:txBody>
      </p:sp>
      <p:sp>
        <p:nvSpPr>
          <p:cNvPr id="5" name="Content Placeholder 2"/>
          <p:cNvSpPr txBox="1">
            <a:spLocks/>
          </p:cNvSpPr>
          <p:nvPr/>
        </p:nvSpPr>
        <p:spPr>
          <a:xfrm>
            <a:off x="457200" y="1214904"/>
            <a:ext cx="8229600" cy="564309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200" b="1"/>
              <a:t>MYTH OR FACT </a:t>
            </a:r>
          </a:p>
          <a:p>
            <a:pPr marL="0" indent="0" algn="ctr">
              <a:buFont typeface="Arial"/>
              <a:buNone/>
            </a:pPr>
            <a:endParaRPr lang="en-US" sz="1400" b="1"/>
          </a:p>
          <a:p>
            <a:pPr algn="ctr">
              <a:buFont typeface="Wingdings" charset="2"/>
              <a:buChar char="q"/>
            </a:pPr>
            <a:r>
              <a:rPr lang="en-US" sz="2800" kern="1400" spc="25">
                <a:solidFill>
                  <a:srgbClr val="FFFF00"/>
                </a:solidFill>
                <a:latin typeface="Agency FB" panose="020B0503020202020204" pitchFamily="34" charset="0"/>
              </a:rPr>
              <a:t>Myth: </a:t>
            </a:r>
            <a:r>
              <a:rPr lang="en-US" sz="2800" kern="1400">
                <a:solidFill>
                  <a:srgbClr val="FFFF00"/>
                </a:solidFill>
                <a:latin typeface="Agency FB" panose="020B0503020202020204" pitchFamily="34" charset="0"/>
              </a:rPr>
              <a:t>Men cannot experience sexual assault.</a:t>
            </a:r>
          </a:p>
          <a:p>
            <a:pPr marL="0" indent="0" algn="ctr">
              <a:buNone/>
            </a:pPr>
            <a:endParaRPr lang="en-US" sz="1100" kern="1400">
              <a:solidFill>
                <a:srgbClr val="92D050"/>
              </a:solidFill>
              <a:latin typeface="Agency FB" panose="020B0503020202020204" pitchFamily="34" charset="0"/>
            </a:endParaRPr>
          </a:p>
          <a:p>
            <a:pPr marL="0" indent="0" algn="ctr">
              <a:buNone/>
            </a:pPr>
            <a:r>
              <a:rPr lang="en-US" sz="2800" kern="1400" spc="25">
                <a:latin typeface="Agency FB" panose="020B0503020202020204" pitchFamily="34" charset="0"/>
              </a:rPr>
              <a:t>Fact: </a:t>
            </a:r>
            <a:r>
              <a:rPr lang="en-US" sz="2800">
                <a:latin typeface="Agency FB" panose="020B0503020202020204" pitchFamily="34" charset="0"/>
              </a:rPr>
              <a:t>1 out of every 10 rape victims are male</a:t>
            </a:r>
          </a:p>
          <a:p>
            <a:pPr marL="0" indent="0" algn="ctr">
              <a:buNone/>
            </a:pPr>
            <a:endParaRPr lang="en-US" sz="1000" kern="1400">
              <a:solidFill>
                <a:srgbClr val="4D4D4D"/>
              </a:solidFill>
              <a:latin typeface="Arial" panose="020B0604020202020204" pitchFamily="34" charset="0"/>
            </a:endParaRPr>
          </a:p>
          <a:p>
            <a:pPr algn="ctr">
              <a:buFont typeface="Wingdings" charset="2"/>
              <a:buChar char="q"/>
            </a:pPr>
            <a:r>
              <a:rPr lang="en-US" sz="2800" kern="1400" spc="25">
                <a:solidFill>
                  <a:srgbClr val="FFFF00"/>
                </a:solidFill>
                <a:latin typeface="Agency FB" panose="020B0503020202020204" pitchFamily="34" charset="0"/>
              </a:rPr>
              <a:t>Myth: Someone is “asking for it” because of how they are dressed or dancing.</a:t>
            </a:r>
          </a:p>
          <a:p>
            <a:pPr marL="0" indent="0" algn="ctr">
              <a:buNone/>
            </a:pPr>
            <a:r>
              <a:rPr lang="en-US" sz="2800" kern="1400" spc="25">
                <a:solidFill>
                  <a:srgbClr val="F3F3F3"/>
                </a:solidFill>
                <a:latin typeface="Agency FB" panose="020B0503020202020204" pitchFamily="34" charset="0"/>
              </a:rPr>
              <a:t>Fact: Phrases like that are a line of victim blaming. Dressing or dancing a certain way does not invite non-consensual activity.</a:t>
            </a:r>
            <a:endParaRPr lang="en-US" sz="2800"/>
          </a:p>
          <a:p>
            <a:pPr marL="0" indent="0" algn="ctr">
              <a:buNone/>
            </a:pPr>
            <a:endParaRPr lang="en-US" sz="2800">
              <a:latin typeface="Agency FB" panose="020B0503020202020204" pitchFamily="34" charset="0"/>
            </a:endParaRPr>
          </a:p>
          <a:p>
            <a:pPr marL="0" indent="0" algn="ctr">
              <a:buNone/>
            </a:pPr>
            <a:endParaRPr lang="en-US" sz="2800" kern="1400" spc="25">
              <a:latin typeface="Agency FB" panose="020B0503020202020204" pitchFamily="34" charset="0"/>
            </a:endParaRPr>
          </a:p>
          <a:p>
            <a:pPr marL="0" indent="0" algn="ctr">
              <a:buFont typeface="Arial"/>
              <a:buNone/>
            </a:pPr>
            <a:endParaRPr lang="en-US" sz="2000" b="1"/>
          </a:p>
        </p:txBody>
      </p:sp>
    </p:spTree>
    <p:extLst>
      <p:ext uri="{BB962C8B-B14F-4D97-AF65-F5344CB8AC3E}">
        <p14:creationId xmlns:p14="http://schemas.microsoft.com/office/powerpoint/2010/main" val="3532080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693" y="1711583"/>
            <a:ext cx="8600433" cy="3108543"/>
          </a:xfrm>
          <a:prstGeom prst="rect">
            <a:avLst/>
          </a:prstGeom>
        </p:spPr>
        <p:txBody>
          <a:bodyPr wrap="square">
            <a:spAutoFit/>
          </a:bodyPr>
          <a:lstStyle/>
          <a:p>
            <a:pPr algn="ctr"/>
            <a:r>
              <a:rPr lang="en-US" sz="2800"/>
              <a:t>In keeping with our religious heritage, ethical convictions, and legislation, MVNU values a teaching, learning, and working environment that is free from discrimination, harassment, and misconduct.</a:t>
            </a:r>
          </a:p>
          <a:p>
            <a:pPr algn="ctr"/>
            <a:endParaRPr lang="en-US" sz="2800"/>
          </a:p>
          <a:p>
            <a:pPr algn="ctr"/>
            <a:r>
              <a:rPr lang="en-US" sz="2800">
                <a:solidFill>
                  <a:srgbClr val="FFFF00"/>
                </a:solidFill>
              </a:rPr>
              <a:t>Thus, MVNU takes its responsibilities toward </a:t>
            </a:r>
          </a:p>
          <a:p>
            <a:pPr algn="ctr"/>
            <a:r>
              <a:rPr lang="en-US" sz="2800">
                <a:solidFill>
                  <a:srgbClr val="FFFF00"/>
                </a:solidFill>
              </a:rPr>
              <a:t>compliance with Title IX seriously. </a:t>
            </a:r>
          </a:p>
        </p:txBody>
      </p:sp>
    </p:spTree>
    <p:extLst>
      <p:ext uri="{BB962C8B-B14F-4D97-AF65-F5344CB8AC3E}">
        <p14:creationId xmlns:p14="http://schemas.microsoft.com/office/powerpoint/2010/main" val="1148894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3AF0E6-AAEE-4F59-A2F1-8B38263CE2F4}"/>
              </a:ext>
            </a:extLst>
          </p:cNvPr>
          <p:cNvSpPr>
            <a:spLocks noGrp="1"/>
          </p:cNvSpPr>
          <p:nvPr>
            <p:ph type="body" idx="1"/>
          </p:nvPr>
        </p:nvSpPr>
        <p:spPr>
          <a:xfrm>
            <a:off x="887070" y="2360956"/>
            <a:ext cx="7772400" cy="686701"/>
          </a:xfrm>
        </p:spPr>
        <p:txBody>
          <a:bodyPr>
            <a:normAutofit/>
          </a:bodyPr>
          <a:lstStyle/>
          <a:p>
            <a:r>
              <a:rPr lang="en-US" sz="3600">
                <a:cs typeface="Calibri"/>
              </a:rPr>
              <a:t>What Kind of Things Should I Report?</a:t>
            </a:r>
          </a:p>
        </p:txBody>
      </p:sp>
    </p:spTree>
    <p:extLst>
      <p:ext uri="{BB962C8B-B14F-4D97-AF65-F5344CB8AC3E}">
        <p14:creationId xmlns:p14="http://schemas.microsoft.com/office/powerpoint/2010/main" val="136419675"/>
      </p:ext>
    </p:extLst>
  </p:cSld>
  <p:clrMapOvr>
    <a:masterClrMapping/>
  </p:clrMapOvr>
</p:sld>
</file>

<file path=ppt/theme/theme1.xml><?xml version="1.0" encoding="utf-8"?>
<a:theme xmlns:a="http://schemas.openxmlformats.org/drawingml/2006/main" name="Default Theme">
  <a:themeElements>
    <a:clrScheme name="Custom 3">
      <a:dk1>
        <a:srgbClr val="8738B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ee2d3d8-4737-4b44-b616-f92c5a07fd21">
      <UserInfo>
        <DisplayName>Carlos Serrao</DisplayName>
        <AccountId>107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15F4427E906247BADFEFC339E1CD2E" ma:contentTypeVersion="12" ma:contentTypeDescription="Create a new document." ma:contentTypeScope="" ma:versionID="477d3b3fb1832a956bc2af92906dc290">
  <xsd:schema xmlns:xsd="http://www.w3.org/2001/XMLSchema" xmlns:xs="http://www.w3.org/2001/XMLSchema" xmlns:p="http://schemas.microsoft.com/office/2006/metadata/properties" xmlns:ns2="c014db73-3db9-4bdd-8b7c-aa505a637520" xmlns:ns3="eee2d3d8-4737-4b44-b616-f92c5a07fd21" targetNamespace="http://schemas.microsoft.com/office/2006/metadata/properties" ma:root="true" ma:fieldsID="cf83a3d3edfc67b3ad31fca4e93500dd" ns2:_="" ns3:_="">
    <xsd:import namespace="c014db73-3db9-4bdd-8b7c-aa505a637520"/>
    <xsd:import namespace="eee2d3d8-4737-4b44-b616-f92c5a07fd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14db73-3db9-4bdd-8b7c-aa505a637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e2d3d8-4737-4b44-b616-f92c5a07fd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A53687-6D09-4F68-BFBD-AE70D1FC205F}">
  <ds:schemaRefs>
    <ds:schemaRef ds:uri="http://schemas.microsoft.com/sharepoint/v3/contenttype/forms"/>
  </ds:schemaRefs>
</ds:datastoreItem>
</file>

<file path=customXml/itemProps2.xml><?xml version="1.0" encoding="utf-8"?>
<ds:datastoreItem xmlns:ds="http://schemas.openxmlformats.org/officeDocument/2006/customXml" ds:itemID="{6B89FB9D-CCA5-46D2-8502-A52396696EB4}">
  <ds:schemaRefs>
    <ds:schemaRef ds:uri="eee2d3d8-4737-4b44-b616-f92c5a07fd21"/>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c014db73-3db9-4bdd-8b7c-aa505a637520"/>
    <ds:schemaRef ds:uri="http://www.w3.org/XML/1998/namespace"/>
  </ds:schemaRefs>
</ds:datastoreItem>
</file>

<file path=customXml/itemProps3.xml><?xml version="1.0" encoding="utf-8"?>
<ds:datastoreItem xmlns:ds="http://schemas.openxmlformats.org/officeDocument/2006/customXml" ds:itemID="{15B51D9E-4B27-431C-AA59-E9EC12124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14db73-3db9-4bdd-8b7c-aa505a637520"/>
    <ds:schemaRef ds:uri="eee2d3d8-4737-4b44-b616-f92c5a07f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Theme.thmx</Template>
  <TotalTime>0</TotalTime>
  <Words>1763</Words>
  <Application>Microsoft Office PowerPoint</Application>
  <PresentationFormat>On-screen Show (4:3)</PresentationFormat>
  <Paragraphs>286</Paragraphs>
  <Slides>38</Slides>
  <Notes>27</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Default Theme</vt:lpstr>
      <vt:lpstr>Default Theme</vt:lpstr>
      <vt:lpstr>PowerPoint Presentation</vt:lpstr>
      <vt:lpstr>What is Title IX?</vt:lpstr>
      <vt:lpstr>What Title IX is NOT</vt:lpstr>
      <vt:lpstr>What is Title IX?</vt:lpstr>
      <vt:lpstr>PowerPoint Presentation</vt:lpstr>
      <vt:lpstr>What Do You Know?</vt:lpstr>
      <vt:lpstr>PowerPoint Presentation</vt:lpstr>
      <vt:lpstr>PowerPoint Presentation</vt:lpstr>
      <vt:lpstr>PowerPoint Presentation</vt:lpstr>
      <vt:lpstr>Prohibited Conduct </vt:lpstr>
      <vt:lpstr>Scope of Policy</vt:lpstr>
      <vt:lpstr>What it Title IX?</vt:lpstr>
      <vt:lpstr>Scope of Policy</vt:lpstr>
      <vt:lpstr>What if something happens to me?</vt:lpstr>
      <vt:lpstr>How Do I Report?</vt:lpstr>
      <vt:lpstr>KNOW HOW TO REPORT</vt:lpstr>
      <vt:lpstr>PowerPoint Presentation</vt:lpstr>
      <vt:lpstr>PowerPoint Presentation</vt:lpstr>
      <vt:lpstr>Non-Confidential Resources</vt:lpstr>
      <vt:lpstr>Confidential Resources</vt:lpstr>
      <vt:lpstr>MVNU Title IX Team 740-399-8250 for off-campus callers Extension 3250 for on-campus callers titleix@mvnu.edu </vt:lpstr>
      <vt:lpstr>Sex/Gender-Based Discrimination, Sexual Misconduct, and Title IX Sexual Harassment Policy &amp; Procedures</vt:lpstr>
      <vt:lpstr>What Happpens After I Report?</vt:lpstr>
      <vt:lpstr>KNOW YOUR RIGHTS </vt:lpstr>
      <vt:lpstr>PowerPoint Presentation</vt:lpstr>
      <vt:lpstr>Culture Matters</vt:lpstr>
      <vt:lpstr>Expectations of Personal Behavior</vt:lpstr>
      <vt:lpstr>Impact of Drugs  &amp; Alcohol</vt:lpstr>
      <vt:lpstr>CONSENT DEFINED</vt:lpstr>
      <vt:lpstr>PowerPoint Presentation</vt:lpstr>
      <vt:lpstr>Social Media Issues</vt:lpstr>
      <vt:lpstr>Recognizing Power Dynamics</vt:lpstr>
      <vt:lpstr>PowerPoint Presentation</vt:lpstr>
      <vt:lpstr>What Can I Do to Help Build a Safe and Respecful Culture?</vt:lpstr>
      <vt:lpstr>Bystander Intervention</vt:lpstr>
      <vt:lpstr>Recognizing Trauma</vt:lpstr>
      <vt:lpstr>How do you help?</vt:lpstr>
      <vt:lpstr>PowerPoint Presentation</vt:lpstr>
    </vt:vector>
  </TitlesOfParts>
  <Company>Crossroads Church of the Nazarene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Jones</dc:creator>
  <cp:lastModifiedBy>Katie D Sherman</cp:lastModifiedBy>
  <cp:revision>78</cp:revision>
  <cp:lastPrinted>2019-08-29T17:15:51Z</cp:lastPrinted>
  <dcterms:created xsi:type="dcterms:W3CDTF">2018-08-23T20:30:09Z</dcterms:created>
  <dcterms:modified xsi:type="dcterms:W3CDTF">2021-09-10T19:37:59Z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171900</vt:r8>
  </property>
  <property fmtid="{D5CDD505-2E9C-101B-9397-08002B2CF9AE}" pid="3" name="ContentTypeId">
    <vt:lpwstr>0x0101006815F4427E906247BADFEFC339E1CD2E</vt:lpwstr>
  </property>
  <property fmtid="{D5CDD505-2E9C-101B-9397-08002B2CF9AE}" pid="4" name="ComplianceAssetId">
    <vt:lpwstr/>
  </property>
</Properties>
</file>