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310" r:id="rId2"/>
    <p:sldId id="311" r:id="rId3"/>
    <p:sldId id="314" r:id="rId4"/>
    <p:sldId id="315" r:id="rId5"/>
    <p:sldId id="261" r:id="rId6"/>
    <p:sldId id="262" r:id="rId7"/>
    <p:sldId id="266" r:id="rId8"/>
    <p:sldId id="307" r:id="rId9"/>
    <p:sldId id="267" r:id="rId10"/>
    <p:sldId id="258" r:id="rId11"/>
    <p:sldId id="270" r:id="rId12"/>
    <p:sldId id="268" r:id="rId13"/>
    <p:sldId id="271" r:id="rId14"/>
    <p:sldId id="272" r:id="rId15"/>
    <p:sldId id="275" r:id="rId16"/>
    <p:sldId id="276" r:id="rId17"/>
    <p:sldId id="292" r:id="rId18"/>
    <p:sldId id="316" r:id="rId19"/>
    <p:sldId id="293" r:id="rId20"/>
    <p:sldId id="309" r:id="rId21"/>
    <p:sldId id="29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976"/>
  </p:normalViewPr>
  <p:slideViewPr>
    <p:cSldViewPr snapToGrid="0">
      <p:cViewPr varScale="1">
        <p:scale>
          <a:sx n="115" d="100"/>
          <a:sy n="115" d="100"/>
        </p:scale>
        <p:origin x="47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BF348A-FB9D-D942-B86B-83976C3C353C}" type="datetimeFigureOut">
              <a:rPr lang="en-US" smtClean="0"/>
              <a:t>8/24/22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6D288B-E488-3A44-86A8-5543AA010257}" type="slidenum">
              <a:rPr lang="en-US" smtClean="0"/>
              <a:t>‹#›</a:t>
            </a:fld>
            <a:endParaRPr lang="en-US"/>
          </a:p>
        </p:txBody>
      </p:sp>
    </p:spTree>
    <p:extLst>
      <p:ext uri="{BB962C8B-B14F-4D97-AF65-F5344CB8AC3E}">
        <p14:creationId xmlns:p14="http://schemas.microsoft.com/office/powerpoint/2010/main" val="3622468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a:t>
            </a:r>
            <a:r>
              <a:rPr lang="en-US" baseline="0" dirty="0"/>
              <a:t> RD is a need to know employee, must keep them in the loop, but otherwise you are responsible to keep the privacy of the person who discloses to you. Others who “need to know” will be determined in conjunction with student life and the Title IX Office.</a:t>
            </a:r>
            <a:endParaRPr lang="en-US" dirty="0"/>
          </a:p>
        </p:txBody>
      </p:sp>
      <p:sp>
        <p:nvSpPr>
          <p:cNvPr id="4" name="Slide Number Placeholder 3"/>
          <p:cNvSpPr>
            <a:spLocks noGrp="1"/>
          </p:cNvSpPr>
          <p:nvPr>
            <p:ph type="sldNum" sz="quarter" idx="10"/>
          </p:nvPr>
        </p:nvSpPr>
        <p:spPr/>
        <p:txBody>
          <a:bodyPr/>
          <a:lstStyle/>
          <a:p>
            <a:fld id="{BE9177DC-7AF3-492B-8397-02374C4A79AD}" type="slidenum">
              <a:rPr lang="en-US" smtClean="0"/>
              <a:t>15</a:t>
            </a:fld>
            <a:endParaRPr lang="en-US"/>
          </a:p>
        </p:txBody>
      </p:sp>
    </p:spTree>
    <p:extLst>
      <p:ext uri="{BB962C8B-B14F-4D97-AF65-F5344CB8AC3E}">
        <p14:creationId xmlns:p14="http://schemas.microsoft.com/office/powerpoint/2010/main" val="971185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020F6-61A2-8C89-462E-2AFB1E8E94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CE14CB-4307-371A-440D-2D3C15A486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D48BE2-5D4B-33EA-6314-0A487089EE81}"/>
              </a:ext>
            </a:extLst>
          </p:cNvPr>
          <p:cNvSpPr>
            <a:spLocks noGrp="1"/>
          </p:cNvSpPr>
          <p:nvPr>
            <p:ph type="dt" sz="half" idx="10"/>
          </p:nvPr>
        </p:nvSpPr>
        <p:spPr/>
        <p:txBody>
          <a:bodyPr/>
          <a:lstStyle/>
          <a:p>
            <a:fld id="{231A15DB-B50F-7048-9A94-D332F3C7F9E7}" type="datetimeFigureOut">
              <a:rPr lang="en-US" smtClean="0"/>
              <a:t>8/24/22</a:t>
            </a:fld>
            <a:endParaRPr lang="en-US"/>
          </a:p>
        </p:txBody>
      </p:sp>
      <p:sp>
        <p:nvSpPr>
          <p:cNvPr id="5" name="Footer Placeholder 4">
            <a:extLst>
              <a:ext uri="{FF2B5EF4-FFF2-40B4-BE49-F238E27FC236}">
                <a16:creationId xmlns:a16="http://schemas.microsoft.com/office/drawing/2014/main" id="{08C60CE8-E371-814E-5227-0D229C400B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8EDBFE-0FE0-430B-AAD5-1492B45098BE}"/>
              </a:ext>
            </a:extLst>
          </p:cNvPr>
          <p:cNvSpPr>
            <a:spLocks noGrp="1"/>
          </p:cNvSpPr>
          <p:nvPr>
            <p:ph type="sldNum" sz="quarter" idx="12"/>
          </p:nvPr>
        </p:nvSpPr>
        <p:spPr/>
        <p:txBody>
          <a:bodyPr/>
          <a:lstStyle/>
          <a:p>
            <a:fld id="{FA167D5C-598D-0F45-A696-962EA4E897B7}" type="slidenum">
              <a:rPr lang="en-US" smtClean="0"/>
              <a:t>‹#›</a:t>
            </a:fld>
            <a:endParaRPr lang="en-US"/>
          </a:p>
        </p:txBody>
      </p:sp>
    </p:spTree>
    <p:extLst>
      <p:ext uri="{BB962C8B-B14F-4D97-AF65-F5344CB8AC3E}">
        <p14:creationId xmlns:p14="http://schemas.microsoft.com/office/powerpoint/2010/main" val="1841228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A02E1-AA64-0880-D4E4-F9CDE8DA32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E8B49B-F6AB-891D-8982-3DA798D138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CFBA0E-9DFF-1209-8DFD-71D9E1BB6D22}"/>
              </a:ext>
            </a:extLst>
          </p:cNvPr>
          <p:cNvSpPr>
            <a:spLocks noGrp="1"/>
          </p:cNvSpPr>
          <p:nvPr>
            <p:ph type="dt" sz="half" idx="10"/>
          </p:nvPr>
        </p:nvSpPr>
        <p:spPr/>
        <p:txBody>
          <a:bodyPr/>
          <a:lstStyle/>
          <a:p>
            <a:fld id="{231A15DB-B50F-7048-9A94-D332F3C7F9E7}" type="datetimeFigureOut">
              <a:rPr lang="en-US" smtClean="0"/>
              <a:t>8/24/22</a:t>
            </a:fld>
            <a:endParaRPr lang="en-US"/>
          </a:p>
        </p:txBody>
      </p:sp>
      <p:sp>
        <p:nvSpPr>
          <p:cNvPr id="5" name="Footer Placeholder 4">
            <a:extLst>
              <a:ext uri="{FF2B5EF4-FFF2-40B4-BE49-F238E27FC236}">
                <a16:creationId xmlns:a16="http://schemas.microsoft.com/office/drawing/2014/main" id="{B1D438A5-35A7-B9E7-71FF-7202E88E2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17985-4E5C-8204-D75B-CBFBA04AC648}"/>
              </a:ext>
            </a:extLst>
          </p:cNvPr>
          <p:cNvSpPr>
            <a:spLocks noGrp="1"/>
          </p:cNvSpPr>
          <p:nvPr>
            <p:ph type="sldNum" sz="quarter" idx="12"/>
          </p:nvPr>
        </p:nvSpPr>
        <p:spPr/>
        <p:txBody>
          <a:bodyPr/>
          <a:lstStyle/>
          <a:p>
            <a:fld id="{FA167D5C-598D-0F45-A696-962EA4E897B7}" type="slidenum">
              <a:rPr lang="en-US" smtClean="0"/>
              <a:t>‹#›</a:t>
            </a:fld>
            <a:endParaRPr lang="en-US"/>
          </a:p>
        </p:txBody>
      </p:sp>
    </p:spTree>
    <p:extLst>
      <p:ext uri="{BB962C8B-B14F-4D97-AF65-F5344CB8AC3E}">
        <p14:creationId xmlns:p14="http://schemas.microsoft.com/office/powerpoint/2010/main" val="802256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CDE78D-D794-9B6A-1CCC-522EB1D30C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C9D261-0A60-69EF-F5B1-F4F0FE616C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BA1485-03F0-8BE0-CDD1-86DDB6EEBD0B}"/>
              </a:ext>
            </a:extLst>
          </p:cNvPr>
          <p:cNvSpPr>
            <a:spLocks noGrp="1"/>
          </p:cNvSpPr>
          <p:nvPr>
            <p:ph type="dt" sz="half" idx="10"/>
          </p:nvPr>
        </p:nvSpPr>
        <p:spPr/>
        <p:txBody>
          <a:bodyPr/>
          <a:lstStyle/>
          <a:p>
            <a:fld id="{231A15DB-B50F-7048-9A94-D332F3C7F9E7}" type="datetimeFigureOut">
              <a:rPr lang="en-US" smtClean="0"/>
              <a:t>8/24/22</a:t>
            </a:fld>
            <a:endParaRPr lang="en-US"/>
          </a:p>
        </p:txBody>
      </p:sp>
      <p:sp>
        <p:nvSpPr>
          <p:cNvPr id="5" name="Footer Placeholder 4">
            <a:extLst>
              <a:ext uri="{FF2B5EF4-FFF2-40B4-BE49-F238E27FC236}">
                <a16:creationId xmlns:a16="http://schemas.microsoft.com/office/drawing/2014/main" id="{51E93B8C-5605-5ADF-B3BB-772EB711C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180B6F-E50B-798A-8881-6B6D8D37E086}"/>
              </a:ext>
            </a:extLst>
          </p:cNvPr>
          <p:cNvSpPr>
            <a:spLocks noGrp="1"/>
          </p:cNvSpPr>
          <p:nvPr>
            <p:ph type="sldNum" sz="quarter" idx="12"/>
          </p:nvPr>
        </p:nvSpPr>
        <p:spPr/>
        <p:txBody>
          <a:bodyPr/>
          <a:lstStyle/>
          <a:p>
            <a:fld id="{FA167D5C-598D-0F45-A696-962EA4E897B7}" type="slidenum">
              <a:rPr lang="en-US" smtClean="0"/>
              <a:t>‹#›</a:t>
            </a:fld>
            <a:endParaRPr lang="en-US"/>
          </a:p>
        </p:txBody>
      </p:sp>
    </p:spTree>
    <p:extLst>
      <p:ext uri="{BB962C8B-B14F-4D97-AF65-F5344CB8AC3E}">
        <p14:creationId xmlns:p14="http://schemas.microsoft.com/office/powerpoint/2010/main" val="663642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3EE47-E789-3F2B-3463-C573247EBC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13EF96-FED3-50DC-A3CA-E110A0D385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8C7BB0-61C4-664D-D36F-45A3BA0A04C2}"/>
              </a:ext>
            </a:extLst>
          </p:cNvPr>
          <p:cNvSpPr>
            <a:spLocks noGrp="1"/>
          </p:cNvSpPr>
          <p:nvPr>
            <p:ph type="dt" sz="half" idx="10"/>
          </p:nvPr>
        </p:nvSpPr>
        <p:spPr/>
        <p:txBody>
          <a:bodyPr/>
          <a:lstStyle/>
          <a:p>
            <a:fld id="{231A15DB-B50F-7048-9A94-D332F3C7F9E7}" type="datetimeFigureOut">
              <a:rPr lang="en-US" smtClean="0"/>
              <a:t>8/24/22</a:t>
            </a:fld>
            <a:endParaRPr lang="en-US"/>
          </a:p>
        </p:txBody>
      </p:sp>
      <p:sp>
        <p:nvSpPr>
          <p:cNvPr id="5" name="Footer Placeholder 4">
            <a:extLst>
              <a:ext uri="{FF2B5EF4-FFF2-40B4-BE49-F238E27FC236}">
                <a16:creationId xmlns:a16="http://schemas.microsoft.com/office/drawing/2014/main" id="{037A8640-B024-1D06-3458-1AD19E9EA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1F5613-C11E-78A4-33DF-2C8F27A71844}"/>
              </a:ext>
            </a:extLst>
          </p:cNvPr>
          <p:cNvSpPr>
            <a:spLocks noGrp="1"/>
          </p:cNvSpPr>
          <p:nvPr>
            <p:ph type="sldNum" sz="quarter" idx="12"/>
          </p:nvPr>
        </p:nvSpPr>
        <p:spPr/>
        <p:txBody>
          <a:bodyPr/>
          <a:lstStyle/>
          <a:p>
            <a:fld id="{FA167D5C-598D-0F45-A696-962EA4E897B7}" type="slidenum">
              <a:rPr lang="en-US" smtClean="0"/>
              <a:t>‹#›</a:t>
            </a:fld>
            <a:endParaRPr lang="en-US"/>
          </a:p>
        </p:txBody>
      </p:sp>
    </p:spTree>
    <p:extLst>
      <p:ext uri="{BB962C8B-B14F-4D97-AF65-F5344CB8AC3E}">
        <p14:creationId xmlns:p14="http://schemas.microsoft.com/office/powerpoint/2010/main" val="327975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183F21-9B94-B5E0-E3D7-361E238C2F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0B8DC6-7914-FFFC-25D9-65BC9059ED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347FE2-2ED1-9F53-603A-3E519347C554}"/>
              </a:ext>
            </a:extLst>
          </p:cNvPr>
          <p:cNvSpPr>
            <a:spLocks noGrp="1"/>
          </p:cNvSpPr>
          <p:nvPr>
            <p:ph type="dt" sz="half" idx="10"/>
          </p:nvPr>
        </p:nvSpPr>
        <p:spPr/>
        <p:txBody>
          <a:bodyPr/>
          <a:lstStyle/>
          <a:p>
            <a:fld id="{231A15DB-B50F-7048-9A94-D332F3C7F9E7}" type="datetimeFigureOut">
              <a:rPr lang="en-US" smtClean="0"/>
              <a:t>8/24/22</a:t>
            </a:fld>
            <a:endParaRPr lang="en-US"/>
          </a:p>
        </p:txBody>
      </p:sp>
      <p:sp>
        <p:nvSpPr>
          <p:cNvPr id="5" name="Footer Placeholder 4">
            <a:extLst>
              <a:ext uri="{FF2B5EF4-FFF2-40B4-BE49-F238E27FC236}">
                <a16:creationId xmlns:a16="http://schemas.microsoft.com/office/drawing/2014/main" id="{2189548B-5C6F-DA64-5243-72272BA2CA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57F91A-2193-35BA-0F56-DF20678F7023}"/>
              </a:ext>
            </a:extLst>
          </p:cNvPr>
          <p:cNvSpPr>
            <a:spLocks noGrp="1"/>
          </p:cNvSpPr>
          <p:nvPr>
            <p:ph type="sldNum" sz="quarter" idx="12"/>
          </p:nvPr>
        </p:nvSpPr>
        <p:spPr/>
        <p:txBody>
          <a:bodyPr/>
          <a:lstStyle/>
          <a:p>
            <a:fld id="{FA167D5C-598D-0F45-A696-962EA4E897B7}" type="slidenum">
              <a:rPr lang="en-US" smtClean="0"/>
              <a:t>‹#›</a:t>
            </a:fld>
            <a:endParaRPr lang="en-US"/>
          </a:p>
        </p:txBody>
      </p:sp>
    </p:spTree>
    <p:extLst>
      <p:ext uri="{BB962C8B-B14F-4D97-AF65-F5344CB8AC3E}">
        <p14:creationId xmlns:p14="http://schemas.microsoft.com/office/powerpoint/2010/main" val="1427883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6A6FC-1F4E-89DE-6CA9-D697D5A710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D805D-1B1A-9E1C-F2F4-342C70DD7F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97B7DF-9A6F-693C-4708-33F77F64BC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A7D1DF-F625-5322-DD87-342CCC799AAC}"/>
              </a:ext>
            </a:extLst>
          </p:cNvPr>
          <p:cNvSpPr>
            <a:spLocks noGrp="1"/>
          </p:cNvSpPr>
          <p:nvPr>
            <p:ph type="dt" sz="half" idx="10"/>
          </p:nvPr>
        </p:nvSpPr>
        <p:spPr/>
        <p:txBody>
          <a:bodyPr/>
          <a:lstStyle/>
          <a:p>
            <a:fld id="{231A15DB-B50F-7048-9A94-D332F3C7F9E7}" type="datetimeFigureOut">
              <a:rPr lang="en-US" smtClean="0"/>
              <a:t>8/24/22</a:t>
            </a:fld>
            <a:endParaRPr lang="en-US"/>
          </a:p>
        </p:txBody>
      </p:sp>
      <p:sp>
        <p:nvSpPr>
          <p:cNvPr id="6" name="Footer Placeholder 5">
            <a:extLst>
              <a:ext uri="{FF2B5EF4-FFF2-40B4-BE49-F238E27FC236}">
                <a16:creationId xmlns:a16="http://schemas.microsoft.com/office/drawing/2014/main" id="{3D7EA106-50FA-AA07-DD5F-004DC8EF95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DA61B9-C007-45AF-304B-22B6654D7A42}"/>
              </a:ext>
            </a:extLst>
          </p:cNvPr>
          <p:cNvSpPr>
            <a:spLocks noGrp="1"/>
          </p:cNvSpPr>
          <p:nvPr>
            <p:ph type="sldNum" sz="quarter" idx="12"/>
          </p:nvPr>
        </p:nvSpPr>
        <p:spPr/>
        <p:txBody>
          <a:bodyPr/>
          <a:lstStyle/>
          <a:p>
            <a:fld id="{FA167D5C-598D-0F45-A696-962EA4E897B7}" type="slidenum">
              <a:rPr lang="en-US" smtClean="0"/>
              <a:t>‹#›</a:t>
            </a:fld>
            <a:endParaRPr lang="en-US"/>
          </a:p>
        </p:txBody>
      </p:sp>
    </p:spTree>
    <p:extLst>
      <p:ext uri="{BB962C8B-B14F-4D97-AF65-F5344CB8AC3E}">
        <p14:creationId xmlns:p14="http://schemas.microsoft.com/office/powerpoint/2010/main" val="2219144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8EB5D-33CC-E327-78E1-0435CE2D26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D1576C-4838-8C30-DE2A-2F71CE8B98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11007F-D7E5-6191-FF2D-D2905063B4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0A342C-33AB-2313-84F5-191E60D7E7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A45166-63AA-4190-4C50-87D4DE7649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A39FC7-A243-A4A5-063A-358AFA6AADC9}"/>
              </a:ext>
            </a:extLst>
          </p:cNvPr>
          <p:cNvSpPr>
            <a:spLocks noGrp="1"/>
          </p:cNvSpPr>
          <p:nvPr>
            <p:ph type="dt" sz="half" idx="10"/>
          </p:nvPr>
        </p:nvSpPr>
        <p:spPr/>
        <p:txBody>
          <a:bodyPr/>
          <a:lstStyle/>
          <a:p>
            <a:fld id="{231A15DB-B50F-7048-9A94-D332F3C7F9E7}" type="datetimeFigureOut">
              <a:rPr lang="en-US" smtClean="0"/>
              <a:t>8/24/22</a:t>
            </a:fld>
            <a:endParaRPr lang="en-US"/>
          </a:p>
        </p:txBody>
      </p:sp>
      <p:sp>
        <p:nvSpPr>
          <p:cNvPr id="8" name="Footer Placeholder 7">
            <a:extLst>
              <a:ext uri="{FF2B5EF4-FFF2-40B4-BE49-F238E27FC236}">
                <a16:creationId xmlns:a16="http://schemas.microsoft.com/office/drawing/2014/main" id="{A639CA2E-7A51-BB08-E161-7FCAF6483B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876466-5852-04EF-EF06-A193065AE22F}"/>
              </a:ext>
            </a:extLst>
          </p:cNvPr>
          <p:cNvSpPr>
            <a:spLocks noGrp="1"/>
          </p:cNvSpPr>
          <p:nvPr>
            <p:ph type="sldNum" sz="quarter" idx="12"/>
          </p:nvPr>
        </p:nvSpPr>
        <p:spPr/>
        <p:txBody>
          <a:bodyPr/>
          <a:lstStyle/>
          <a:p>
            <a:fld id="{FA167D5C-598D-0F45-A696-962EA4E897B7}" type="slidenum">
              <a:rPr lang="en-US" smtClean="0"/>
              <a:t>‹#›</a:t>
            </a:fld>
            <a:endParaRPr lang="en-US"/>
          </a:p>
        </p:txBody>
      </p:sp>
    </p:spTree>
    <p:extLst>
      <p:ext uri="{BB962C8B-B14F-4D97-AF65-F5344CB8AC3E}">
        <p14:creationId xmlns:p14="http://schemas.microsoft.com/office/powerpoint/2010/main" val="1411553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E83D0-9D4E-5B5D-454B-83BFAF30AF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14949F-338B-4281-B6DC-AE69743779B7}"/>
              </a:ext>
            </a:extLst>
          </p:cNvPr>
          <p:cNvSpPr>
            <a:spLocks noGrp="1"/>
          </p:cNvSpPr>
          <p:nvPr>
            <p:ph type="dt" sz="half" idx="10"/>
          </p:nvPr>
        </p:nvSpPr>
        <p:spPr/>
        <p:txBody>
          <a:bodyPr/>
          <a:lstStyle/>
          <a:p>
            <a:fld id="{231A15DB-B50F-7048-9A94-D332F3C7F9E7}" type="datetimeFigureOut">
              <a:rPr lang="en-US" smtClean="0"/>
              <a:t>8/24/22</a:t>
            </a:fld>
            <a:endParaRPr lang="en-US"/>
          </a:p>
        </p:txBody>
      </p:sp>
      <p:sp>
        <p:nvSpPr>
          <p:cNvPr id="4" name="Footer Placeholder 3">
            <a:extLst>
              <a:ext uri="{FF2B5EF4-FFF2-40B4-BE49-F238E27FC236}">
                <a16:creationId xmlns:a16="http://schemas.microsoft.com/office/drawing/2014/main" id="{AFE243E8-F476-7A9A-9CEA-CC25A5C247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FC08A3-973C-6DEF-CDCB-259FD00E3F92}"/>
              </a:ext>
            </a:extLst>
          </p:cNvPr>
          <p:cNvSpPr>
            <a:spLocks noGrp="1"/>
          </p:cNvSpPr>
          <p:nvPr>
            <p:ph type="sldNum" sz="quarter" idx="12"/>
          </p:nvPr>
        </p:nvSpPr>
        <p:spPr/>
        <p:txBody>
          <a:bodyPr/>
          <a:lstStyle/>
          <a:p>
            <a:fld id="{FA167D5C-598D-0F45-A696-962EA4E897B7}" type="slidenum">
              <a:rPr lang="en-US" smtClean="0"/>
              <a:t>‹#›</a:t>
            </a:fld>
            <a:endParaRPr lang="en-US"/>
          </a:p>
        </p:txBody>
      </p:sp>
    </p:spTree>
    <p:extLst>
      <p:ext uri="{BB962C8B-B14F-4D97-AF65-F5344CB8AC3E}">
        <p14:creationId xmlns:p14="http://schemas.microsoft.com/office/powerpoint/2010/main" val="947828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8C4930-2712-6432-1883-F378FC1E0789}"/>
              </a:ext>
            </a:extLst>
          </p:cNvPr>
          <p:cNvSpPr>
            <a:spLocks noGrp="1"/>
          </p:cNvSpPr>
          <p:nvPr>
            <p:ph type="dt" sz="half" idx="10"/>
          </p:nvPr>
        </p:nvSpPr>
        <p:spPr/>
        <p:txBody>
          <a:bodyPr/>
          <a:lstStyle/>
          <a:p>
            <a:fld id="{231A15DB-B50F-7048-9A94-D332F3C7F9E7}" type="datetimeFigureOut">
              <a:rPr lang="en-US" smtClean="0"/>
              <a:t>8/24/22</a:t>
            </a:fld>
            <a:endParaRPr lang="en-US"/>
          </a:p>
        </p:txBody>
      </p:sp>
      <p:sp>
        <p:nvSpPr>
          <p:cNvPr id="3" name="Footer Placeholder 2">
            <a:extLst>
              <a:ext uri="{FF2B5EF4-FFF2-40B4-BE49-F238E27FC236}">
                <a16:creationId xmlns:a16="http://schemas.microsoft.com/office/drawing/2014/main" id="{D164F481-DD56-F734-BC2C-FDB01F8B92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1D6797-795F-B542-D480-0AB85C6AC6CD}"/>
              </a:ext>
            </a:extLst>
          </p:cNvPr>
          <p:cNvSpPr>
            <a:spLocks noGrp="1"/>
          </p:cNvSpPr>
          <p:nvPr>
            <p:ph type="sldNum" sz="quarter" idx="12"/>
          </p:nvPr>
        </p:nvSpPr>
        <p:spPr/>
        <p:txBody>
          <a:bodyPr/>
          <a:lstStyle/>
          <a:p>
            <a:fld id="{FA167D5C-598D-0F45-A696-962EA4E897B7}" type="slidenum">
              <a:rPr lang="en-US" smtClean="0"/>
              <a:t>‹#›</a:t>
            </a:fld>
            <a:endParaRPr lang="en-US"/>
          </a:p>
        </p:txBody>
      </p:sp>
    </p:spTree>
    <p:extLst>
      <p:ext uri="{BB962C8B-B14F-4D97-AF65-F5344CB8AC3E}">
        <p14:creationId xmlns:p14="http://schemas.microsoft.com/office/powerpoint/2010/main" val="1876144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B15E1-F091-22CC-8414-41B11A8827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603BDA-3E63-F600-6B20-C12DC92BE0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686092-7F6F-29D1-8496-21700F3615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F53679-9281-56EF-3305-638347910337}"/>
              </a:ext>
            </a:extLst>
          </p:cNvPr>
          <p:cNvSpPr>
            <a:spLocks noGrp="1"/>
          </p:cNvSpPr>
          <p:nvPr>
            <p:ph type="dt" sz="half" idx="10"/>
          </p:nvPr>
        </p:nvSpPr>
        <p:spPr/>
        <p:txBody>
          <a:bodyPr/>
          <a:lstStyle/>
          <a:p>
            <a:fld id="{231A15DB-B50F-7048-9A94-D332F3C7F9E7}" type="datetimeFigureOut">
              <a:rPr lang="en-US" smtClean="0"/>
              <a:t>8/24/22</a:t>
            </a:fld>
            <a:endParaRPr lang="en-US"/>
          </a:p>
        </p:txBody>
      </p:sp>
      <p:sp>
        <p:nvSpPr>
          <p:cNvPr id="6" name="Footer Placeholder 5">
            <a:extLst>
              <a:ext uri="{FF2B5EF4-FFF2-40B4-BE49-F238E27FC236}">
                <a16:creationId xmlns:a16="http://schemas.microsoft.com/office/drawing/2014/main" id="{E7392500-1BDD-7158-6C8C-DB959C4DA5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A70245-8A62-190D-9B8B-11C54A53B53B}"/>
              </a:ext>
            </a:extLst>
          </p:cNvPr>
          <p:cNvSpPr>
            <a:spLocks noGrp="1"/>
          </p:cNvSpPr>
          <p:nvPr>
            <p:ph type="sldNum" sz="quarter" idx="12"/>
          </p:nvPr>
        </p:nvSpPr>
        <p:spPr/>
        <p:txBody>
          <a:bodyPr/>
          <a:lstStyle/>
          <a:p>
            <a:fld id="{FA167D5C-598D-0F45-A696-962EA4E897B7}" type="slidenum">
              <a:rPr lang="en-US" smtClean="0"/>
              <a:t>‹#›</a:t>
            </a:fld>
            <a:endParaRPr lang="en-US"/>
          </a:p>
        </p:txBody>
      </p:sp>
    </p:spTree>
    <p:extLst>
      <p:ext uri="{BB962C8B-B14F-4D97-AF65-F5344CB8AC3E}">
        <p14:creationId xmlns:p14="http://schemas.microsoft.com/office/powerpoint/2010/main" val="1855373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7D4D4-9515-0D46-E102-4EB5D6E753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F99C43-48EA-6D6D-4795-BC47CB3D39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4FBF26-A981-9DBE-1995-587F374E31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B6995D-73DF-5D35-C068-499CF72F79AC}"/>
              </a:ext>
            </a:extLst>
          </p:cNvPr>
          <p:cNvSpPr>
            <a:spLocks noGrp="1"/>
          </p:cNvSpPr>
          <p:nvPr>
            <p:ph type="dt" sz="half" idx="10"/>
          </p:nvPr>
        </p:nvSpPr>
        <p:spPr/>
        <p:txBody>
          <a:bodyPr/>
          <a:lstStyle/>
          <a:p>
            <a:fld id="{231A15DB-B50F-7048-9A94-D332F3C7F9E7}" type="datetimeFigureOut">
              <a:rPr lang="en-US" smtClean="0"/>
              <a:t>8/24/22</a:t>
            </a:fld>
            <a:endParaRPr lang="en-US"/>
          </a:p>
        </p:txBody>
      </p:sp>
      <p:sp>
        <p:nvSpPr>
          <p:cNvPr id="6" name="Footer Placeholder 5">
            <a:extLst>
              <a:ext uri="{FF2B5EF4-FFF2-40B4-BE49-F238E27FC236}">
                <a16:creationId xmlns:a16="http://schemas.microsoft.com/office/drawing/2014/main" id="{BCD994EB-E787-F8F1-34BD-5C96D30780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422644-E7D8-60B4-5E3B-F4F102A6A6BC}"/>
              </a:ext>
            </a:extLst>
          </p:cNvPr>
          <p:cNvSpPr>
            <a:spLocks noGrp="1"/>
          </p:cNvSpPr>
          <p:nvPr>
            <p:ph type="sldNum" sz="quarter" idx="12"/>
          </p:nvPr>
        </p:nvSpPr>
        <p:spPr/>
        <p:txBody>
          <a:bodyPr/>
          <a:lstStyle/>
          <a:p>
            <a:fld id="{FA167D5C-598D-0F45-A696-962EA4E897B7}" type="slidenum">
              <a:rPr lang="en-US" smtClean="0"/>
              <a:t>‹#›</a:t>
            </a:fld>
            <a:endParaRPr lang="en-US"/>
          </a:p>
        </p:txBody>
      </p:sp>
    </p:spTree>
    <p:extLst>
      <p:ext uri="{BB962C8B-B14F-4D97-AF65-F5344CB8AC3E}">
        <p14:creationId xmlns:p14="http://schemas.microsoft.com/office/powerpoint/2010/main" val="108465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77DA6D-121F-241F-EC05-284A811EF9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AF0589-0780-BF5D-AC57-F6BB7BF47A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19105F-084A-B9E8-6AD1-71BC4F8094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1A15DB-B50F-7048-9A94-D332F3C7F9E7}" type="datetimeFigureOut">
              <a:rPr lang="en-US" smtClean="0"/>
              <a:t>8/24/22</a:t>
            </a:fld>
            <a:endParaRPr lang="en-US"/>
          </a:p>
        </p:txBody>
      </p:sp>
      <p:sp>
        <p:nvSpPr>
          <p:cNvPr id="5" name="Footer Placeholder 4">
            <a:extLst>
              <a:ext uri="{FF2B5EF4-FFF2-40B4-BE49-F238E27FC236}">
                <a16:creationId xmlns:a16="http://schemas.microsoft.com/office/drawing/2014/main" id="{5E798F50-7B2B-3FAD-0191-81DC365E77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E2D081-7234-2307-EAEE-8A0FBE1005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67D5C-598D-0F45-A696-962EA4E897B7}" type="slidenum">
              <a:rPr lang="en-US" smtClean="0"/>
              <a:t>‹#›</a:t>
            </a:fld>
            <a:endParaRPr lang="en-US"/>
          </a:p>
        </p:txBody>
      </p:sp>
    </p:spTree>
    <p:extLst>
      <p:ext uri="{BB962C8B-B14F-4D97-AF65-F5344CB8AC3E}">
        <p14:creationId xmlns:p14="http://schemas.microsoft.com/office/powerpoint/2010/main" val="3907076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hyperlink" Target="http://www.mvnu.edu/titleix" TargetMode="External"/><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23.sv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hyperlink" Target="mailto:campus.safety@mvnu.edu" TargetMode="External"/><Relationship Id="rId7" Type="http://schemas.openxmlformats.org/officeDocument/2006/relationships/image" Target="../media/image26.png"/><Relationship Id="rId2" Type="http://schemas.openxmlformats.org/officeDocument/2006/relationships/hyperlink" Target="http://www.mvnu.edu/titleix" TargetMode="External"/><Relationship Id="rId1" Type="http://schemas.openxmlformats.org/officeDocument/2006/relationships/slideLayout" Target="../slideLayouts/slideLayout4.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hyperlink" Target="http://www.mnvu.edu/titleix"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image" Target="../media/image32.sv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4.xml"/><Relationship Id="rId4" Type="http://schemas.openxmlformats.org/officeDocument/2006/relationships/image" Target="../media/image35.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nazarene.org/missio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mvnu.edu/titleix" TargetMode="Externa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mvnu.edu/titleix"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42E6DD6-C818-A49A-589E-4DAEFC3AE573}"/>
              </a:ext>
            </a:extLst>
          </p:cNvPr>
          <p:cNvPicPr>
            <a:picLocks noGrp="1" noChangeAspect="1"/>
          </p:cNvPicPr>
          <p:nvPr>
            <p:ph idx="1"/>
          </p:nvPr>
        </p:nvPicPr>
        <p:blipFill>
          <a:blip r:embed="rId2"/>
          <a:stretch>
            <a:fillRect/>
          </a:stretch>
        </p:blipFill>
        <p:spPr>
          <a:xfrm>
            <a:off x="3302619" y="-992459"/>
            <a:ext cx="5586762" cy="5586762"/>
          </a:xfrm>
        </p:spPr>
      </p:pic>
      <p:sp>
        <p:nvSpPr>
          <p:cNvPr id="6" name="TextBox 5">
            <a:extLst>
              <a:ext uri="{FF2B5EF4-FFF2-40B4-BE49-F238E27FC236}">
                <a16:creationId xmlns:a16="http://schemas.microsoft.com/office/drawing/2014/main" id="{F7868825-A28B-7DE1-0F56-C49FA79E671F}"/>
              </a:ext>
            </a:extLst>
          </p:cNvPr>
          <p:cNvSpPr txBox="1"/>
          <p:nvPr/>
        </p:nvSpPr>
        <p:spPr>
          <a:xfrm>
            <a:off x="247185" y="3601844"/>
            <a:ext cx="11697630" cy="181588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57150">
            <a:solidFill>
              <a:srgbClr val="002060"/>
            </a:solidFill>
          </a:ln>
        </p:spPr>
        <p:txBody>
          <a:bodyPr wrap="square" rtlCol="0">
            <a:spAutoFit/>
          </a:bodyPr>
          <a:lstStyle/>
          <a:p>
            <a:pPr algn="ctr"/>
            <a:endParaRPr lang="en-US" sz="800" b="1" i="1" dirty="0">
              <a:solidFill>
                <a:schemeClr val="accent6">
                  <a:lumMod val="75000"/>
                </a:schemeClr>
              </a:solidFill>
              <a:latin typeface="Arial Narrow" panose="020B0604020202020204" pitchFamily="34" charset="0"/>
              <a:cs typeface="Arial Narrow" panose="020B0604020202020204" pitchFamily="34" charset="0"/>
            </a:endParaRPr>
          </a:p>
          <a:p>
            <a:pPr algn="ctr"/>
            <a:r>
              <a:rPr lang="en-US" sz="4800" b="1" i="1" dirty="0">
                <a:solidFill>
                  <a:schemeClr val="accent6">
                    <a:lumMod val="75000"/>
                  </a:schemeClr>
                </a:solidFill>
                <a:latin typeface="Arial Narrow" panose="020B0604020202020204" pitchFamily="34" charset="0"/>
                <a:cs typeface="Arial Narrow" panose="020B0604020202020204" pitchFamily="34" charset="0"/>
              </a:rPr>
              <a:t>Faculty Mini-Training</a:t>
            </a:r>
          </a:p>
          <a:p>
            <a:pPr algn="ctr"/>
            <a:r>
              <a:rPr lang="en-US" sz="4800" b="1" i="1" dirty="0">
                <a:solidFill>
                  <a:schemeClr val="accent6">
                    <a:lumMod val="75000"/>
                  </a:schemeClr>
                </a:solidFill>
                <a:latin typeface="Arial Narrow" panose="020B0604020202020204" pitchFamily="34" charset="0"/>
                <a:cs typeface="Arial Narrow" panose="020B0604020202020204" pitchFamily="34" charset="0"/>
              </a:rPr>
              <a:t>August 2022</a:t>
            </a:r>
          </a:p>
          <a:p>
            <a:pPr algn="ctr"/>
            <a:endParaRPr lang="en-US" sz="800" b="1" i="1" dirty="0">
              <a:solidFill>
                <a:schemeClr val="accent6">
                  <a:lumMod val="75000"/>
                </a:schemeClr>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5440604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320694-1EAF-2780-BADD-B1CC8CF4939D}"/>
              </a:ext>
            </a:extLst>
          </p:cNvPr>
          <p:cNvSpPr>
            <a:spLocks noGrp="1"/>
          </p:cNvSpPr>
          <p:nvPr>
            <p:ph type="title"/>
          </p:nvPr>
        </p:nvSpPr>
        <p:spPr>
          <a:xfrm>
            <a:off x="838200" y="365125"/>
            <a:ext cx="8848725" cy="1325563"/>
          </a:xfrm>
          <a:solidFill>
            <a:srgbClr val="002060"/>
          </a:solidFill>
          <a:ln>
            <a:solidFill>
              <a:srgbClr val="002060"/>
            </a:solidFill>
          </a:ln>
        </p:spPr>
        <p:txBody>
          <a:bodyPr/>
          <a:lstStyle/>
          <a:p>
            <a:pPr algn="ctr"/>
            <a:r>
              <a:rPr lang="en-US" b="1" i="1" u="sng" dirty="0">
                <a:solidFill>
                  <a:schemeClr val="bg1"/>
                </a:solidFill>
                <a:latin typeface="+mn-lt"/>
              </a:rPr>
              <a:t>What Do I Report?</a:t>
            </a:r>
          </a:p>
        </p:txBody>
      </p:sp>
      <p:sp>
        <p:nvSpPr>
          <p:cNvPr id="5" name="Content Placeholder 4">
            <a:extLst>
              <a:ext uri="{FF2B5EF4-FFF2-40B4-BE49-F238E27FC236}">
                <a16:creationId xmlns:a16="http://schemas.microsoft.com/office/drawing/2014/main" id="{CDF28711-9E82-2D06-46A2-4B241E0F4FF6}"/>
              </a:ext>
            </a:extLst>
          </p:cNvPr>
          <p:cNvSpPr>
            <a:spLocks noGrp="1"/>
          </p:cNvSpPr>
          <p:nvPr>
            <p:ph idx="1"/>
          </p:nvPr>
        </p:nvSpPr>
        <p:spPr>
          <a:xfrm>
            <a:off x="838200" y="1825625"/>
            <a:ext cx="10515600" cy="3964782"/>
          </a:xfrm>
          <a:solidFill>
            <a:schemeClr val="accent5">
              <a:lumMod val="75000"/>
            </a:schemeClr>
          </a:solidFill>
          <a:ln>
            <a:solidFill>
              <a:srgbClr val="002060"/>
            </a:solidFill>
          </a:ln>
        </p:spPr>
        <p:txBody>
          <a:bodyPr>
            <a:normAutofit fontScale="85000" lnSpcReduction="20000"/>
          </a:bodyPr>
          <a:lstStyle/>
          <a:p>
            <a:r>
              <a:rPr lang="en-US" b="1" dirty="0">
                <a:solidFill>
                  <a:srgbClr val="FFFF00"/>
                </a:solidFill>
                <a:ea typeface="+mn-lt"/>
                <a:cs typeface="+mn-lt"/>
              </a:rPr>
              <a:t>Criminal Offenses</a:t>
            </a:r>
            <a:endParaRPr lang="en-US" dirty="0">
              <a:solidFill>
                <a:srgbClr val="FFFF00"/>
              </a:solidFill>
              <a:ea typeface="+mn-lt"/>
              <a:cs typeface="+mn-lt"/>
            </a:endParaRPr>
          </a:p>
          <a:p>
            <a:pPr lvl="1"/>
            <a:r>
              <a:rPr lang="en-US" dirty="0">
                <a:solidFill>
                  <a:schemeClr val="bg1"/>
                </a:solidFill>
                <a:ea typeface="+mn-lt"/>
                <a:cs typeface="+mn-lt"/>
              </a:rPr>
              <a:t>Criminal homicide, murder, manslaughter, non-negligent manslaughter, sexual assault, rape, fondling, incest, statutory rape, robbery, aggravated assault, burglary, motor vehicle theft, arson</a:t>
            </a:r>
            <a:br>
              <a:rPr lang="en-US" dirty="0">
                <a:ea typeface="+mn-lt"/>
                <a:cs typeface="+mn-lt"/>
              </a:rPr>
            </a:br>
            <a:endParaRPr lang="en-US" dirty="0">
              <a:ea typeface="+mn-lt"/>
              <a:cs typeface="+mn-lt"/>
            </a:endParaRPr>
          </a:p>
          <a:p>
            <a:r>
              <a:rPr lang="en-US" b="1" dirty="0">
                <a:solidFill>
                  <a:srgbClr val="FFFF00"/>
                </a:solidFill>
                <a:ea typeface="+mn-lt"/>
                <a:cs typeface="+mn-lt"/>
              </a:rPr>
              <a:t>Hate Crimes</a:t>
            </a:r>
            <a:endParaRPr lang="en-US" dirty="0">
              <a:ea typeface="+mn-lt"/>
              <a:cs typeface="+mn-lt"/>
            </a:endParaRPr>
          </a:p>
          <a:p>
            <a:pPr lvl="1"/>
            <a:r>
              <a:rPr lang="en-US" dirty="0">
                <a:solidFill>
                  <a:schemeClr val="bg1"/>
                </a:solidFill>
                <a:ea typeface="+mn-lt"/>
                <a:cs typeface="+mn-lt"/>
              </a:rPr>
              <a:t>Race, religion, sexual orientation, gender, gender identity, ethnicity, national origin, disability</a:t>
            </a:r>
            <a:br>
              <a:rPr lang="en-US" dirty="0">
                <a:ea typeface="+mn-lt"/>
                <a:cs typeface="+mn-lt"/>
              </a:rPr>
            </a:br>
            <a:endParaRPr lang="en-US" dirty="0">
              <a:ea typeface="+mn-lt"/>
              <a:cs typeface="+mn-lt"/>
            </a:endParaRPr>
          </a:p>
          <a:p>
            <a:r>
              <a:rPr lang="en-US" b="1" dirty="0">
                <a:solidFill>
                  <a:srgbClr val="FFFF00"/>
                </a:solidFill>
                <a:ea typeface="+mn-lt"/>
                <a:cs typeface="+mn-lt"/>
              </a:rPr>
              <a:t>VAWA (Violence Against Women Reauthorization Act) Offenses</a:t>
            </a:r>
            <a:endParaRPr lang="en-US" dirty="0">
              <a:ea typeface="+mn-lt"/>
              <a:cs typeface="+mn-lt"/>
            </a:endParaRPr>
          </a:p>
          <a:p>
            <a:pPr lvl="1"/>
            <a:r>
              <a:rPr lang="en-US" dirty="0">
                <a:solidFill>
                  <a:schemeClr val="bg1"/>
                </a:solidFill>
                <a:ea typeface="+mn-lt"/>
                <a:cs typeface="+mn-lt"/>
              </a:rPr>
              <a:t>Dating violence, domestic violence, stalking</a:t>
            </a:r>
            <a:br>
              <a:rPr lang="en-US" dirty="0">
                <a:ea typeface="+mn-lt"/>
                <a:cs typeface="+mn-lt"/>
              </a:rPr>
            </a:br>
            <a:endParaRPr lang="en-US" dirty="0">
              <a:ea typeface="+mn-lt"/>
              <a:cs typeface="+mn-lt"/>
            </a:endParaRPr>
          </a:p>
          <a:p>
            <a:r>
              <a:rPr lang="en-US" b="1" dirty="0">
                <a:solidFill>
                  <a:srgbClr val="FFFF00"/>
                </a:solidFill>
                <a:ea typeface="+mn-lt"/>
                <a:cs typeface="+mn-lt"/>
              </a:rPr>
              <a:t>Arrests &amp; Referrals for Disciplinary Action</a:t>
            </a:r>
            <a:endParaRPr lang="en-US" dirty="0">
              <a:ea typeface="+mn-lt"/>
              <a:cs typeface="+mn-lt"/>
            </a:endParaRPr>
          </a:p>
          <a:p>
            <a:pPr lvl="1"/>
            <a:r>
              <a:rPr lang="en-US" dirty="0">
                <a:solidFill>
                  <a:schemeClr val="bg1"/>
                </a:solidFill>
                <a:ea typeface="+mn-lt"/>
                <a:cs typeface="+mn-lt"/>
              </a:rPr>
              <a:t>Weapons, drug abuse, liquor law violations</a:t>
            </a:r>
            <a:endParaRPr lang="en-US" dirty="0">
              <a:solidFill>
                <a:schemeClr val="bg1"/>
              </a:solidFill>
            </a:endParaRPr>
          </a:p>
          <a:p>
            <a:endParaRPr lang="en-US" dirty="0"/>
          </a:p>
        </p:txBody>
      </p:sp>
      <p:pic>
        <p:nvPicPr>
          <p:cNvPr id="7" name="Graphic 6" descr="Document">
            <a:extLst>
              <a:ext uri="{FF2B5EF4-FFF2-40B4-BE49-F238E27FC236}">
                <a16:creationId xmlns:a16="http://schemas.microsoft.com/office/drawing/2014/main" id="{9906DAD0-A405-9A1B-7A65-A3F8DD5968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434410">
            <a:off x="7500938" y="423089"/>
            <a:ext cx="1200924" cy="1200924"/>
          </a:xfrm>
          <a:prstGeom prst="rect">
            <a:avLst/>
          </a:prstGeom>
        </p:spPr>
      </p:pic>
      <p:pic>
        <p:nvPicPr>
          <p:cNvPr id="9" name="Picture 8">
            <a:extLst>
              <a:ext uri="{FF2B5EF4-FFF2-40B4-BE49-F238E27FC236}">
                <a16:creationId xmlns:a16="http://schemas.microsoft.com/office/drawing/2014/main" id="{7CEE7C1E-1487-D811-13FC-630721A80171}"/>
              </a:ext>
            </a:extLst>
          </p:cNvPr>
          <p:cNvPicPr>
            <a:picLocks noChangeAspect="1"/>
          </p:cNvPicPr>
          <p:nvPr/>
        </p:nvPicPr>
        <p:blipFill>
          <a:blip r:embed="rId4"/>
          <a:stretch>
            <a:fillRect/>
          </a:stretch>
        </p:blipFill>
        <p:spPr>
          <a:xfrm>
            <a:off x="8250236" y="5992019"/>
            <a:ext cx="3390739" cy="639762"/>
          </a:xfrm>
          <a:prstGeom prst="rect">
            <a:avLst/>
          </a:prstGeom>
          <a:solidFill>
            <a:srgbClr val="002060"/>
          </a:solidFill>
          <a:ln w="28575">
            <a:solidFill>
              <a:srgbClr val="FFFF00"/>
            </a:solidFill>
          </a:ln>
        </p:spPr>
      </p:pic>
      <p:sp>
        <p:nvSpPr>
          <p:cNvPr id="10" name="TextBox 9">
            <a:extLst>
              <a:ext uri="{FF2B5EF4-FFF2-40B4-BE49-F238E27FC236}">
                <a16:creationId xmlns:a16="http://schemas.microsoft.com/office/drawing/2014/main" id="{013248D5-6E6E-B47B-F603-B62EBDD04833}"/>
              </a:ext>
            </a:extLst>
          </p:cNvPr>
          <p:cNvSpPr txBox="1"/>
          <p:nvPr/>
        </p:nvSpPr>
        <p:spPr>
          <a:xfrm>
            <a:off x="559316" y="5992019"/>
            <a:ext cx="6421347" cy="369332"/>
          </a:xfrm>
          <a:prstGeom prst="rect">
            <a:avLst/>
          </a:prstGeom>
          <a:solidFill>
            <a:schemeClr val="accent5">
              <a:lumMod val="60000"/>
              <a:lumOff val="40000"/>
            </a:schemeClr>
          </a:solidFill>
        </p:spPr>
        <p:txBody>
          <a:bodyPr wrap="square" rtlCol="0">
            <a:spAutoFit/>
          </a:bodyPr>
          <a:lstStyle/>
          <a:p>
            <a:r>
              <a:rPr lang="en-US" b="1" i="1" dirty="0">
                <a:latin typeface="Arial Narrow" panose="020B0604020202020204" pitchFamily="34" charset="0"/>
                <a:cs typeface="Arial Narrow" panose="020B0604020202020204" pitchFamily="34" charset="0"/>
              </a:rPr>
              <a:t>Let’s take a look at  more PROHIBITED CONDUCT under the policy.</a:t>
            </a:r>
          </a:p>
        </p:txBody>
      </p:sp>
      <p:pic>
        <p:nvPicPr>
          <p:cNvPr id="12" name="Graphic 11" descr="Magnifying glass">
            <a:extLst>
              <a:ext uri="{FF2B5EF4-FFF2-40B4-BE49-F238E27FC236}">
                <a16:creationId xmlns:a16="http://schemas.microsoft.com/office/drawing/2014/main" id="{530FB13E-77B6-EE03-11DF-661A861D3F7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86538" y="5719485"/>
            <a:ext cx="914400" cy="914400"/>
          </a:xfrm>
          <a:prstGeom prst="rect">
            <a:avLst/>
          </a:prstGeom>
        </p:spPr>
      </p:pic>
      <p:sp>
        <p:nvSpPr>
          <p:cNvPr id="14" name="TextBox 13">
            <a:extLst>
              <a:ext uri="{FF2B5EF4-FFF2-40B4-BE49-F238E27FC236}">
                <a16:creationId xmlns:a16="http://schemas.microsoft.com/office/drawing/2014/main" id="{3125CAA9-4C9F-4CBE-1A5C-E025EFD8DEC8}"/>
              </a:ext>
            </a:extLst>
          </p:cNvPr>
          <p:cNvSpPr txBox="1"/>
          <p:nvPr/>
        </p:nvSpPr>
        <p:spPr>
          <a:xfrm rot="21030021">
            <a:off x="603214" y="633715"/>
            <a:ext cx="1376556" cy="646331"/>
          </a:xfrm>
          <a:prstGeom prst="rect">
            <a:avLst/>
          </a:prstGeom>
          <a:solidFill>
            <a:schemeClr val="accent5">
              <a:lumMod val="75000"/>
            </a:schemeClr>
          </a:solidFill>
          <a:ln w="38100">
            <a:solidFill>
              <a:schemeClr val="tx1"/>
            </a:solidFill>
          </a:ln>
        </p:spPr>
        <p:txBody>
          <a:bodyPr wrap="square">
            <a:spAutoFit/>
          </a:bodyPr>
          <a:lstStyle/>
          <a:p>
            <a:pPr algn="ctr"/>
            <a:r>
              <a:rPr lang="en-US" b="1" dirty="0">
                <a:solidFill>
                  <a:srgbClr val="FFFF00"/>
                </a:solidFill>
                <a:latin typeface="Abadi MT Condensed Extra Bold" panose="020B0306030101010103" pitchFamily="34" charset="77"/>
              </a:rPr>
              <a:t>Prohibited </a:t>
            </a:r>
          </a:p>
          <a:p>
            <a:pPr algn="ctr"/>
            <a:r>
              <a:rPr lang="en-US" b="1" dirty="0">
                <a:solidFill>
                  <a:srgbClr val="FFFF00"/>
                </a:solidFill>
                <a:latin typeface="Abadi MT Condensed Extra Bold" panose="020B0306030101010103" pitchFamily="34" charset="77"/>
              </a:rPr>
              <a:t>Conduct</a:t>
            </a:r>
          </a:p>
        </p:txBody>
      </p:sp>
      <p:sp>
        <p:nvSpPr>
          <p:cNvPr id="15" name="Left-Up Arrow 14">
            <a:extLst>
              <a:ext uri="{FF2B5EF4-FFF2-40B4-BE49-F238E27FC236}">
                <a16:creationId xmlns:a16="http://schemas.microsoft.com/office/drawing/2014/main" id="{00054741-86E7-23A0-84B1-26591D13B5C4}"/>
              </a:ext>
            </a:extLst>
          </p:cNvPr>
          <p:cNvSpPr/>
          <p:nvPr/>
        </p:nvSpPr>
        <p:spPr>
          <a:xfrm rot="5400000">
            <a:off x="82895" y="2776439"/>
            <a:ext cx="864655" cy="733616"/>
          </a:xfrm>
          <a:prstGeom prst="leftUp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Up Arrow 16">
            <a:extLst>
              <a:ext uri="{FF2B5EF4-FFF2-40B4-BE49-F238E27FC236}">
                <a16:creationId xmlns:a16="http://schemas.microsoft.com/office/drawing/2014/main" id="{2E10F195-A780-A226-90B4-439F2252CC0E}"/>
              </a:ext>
            </a:extLst>
          </p:cNvPr>
          <p:cNvSpPr/>
          <p:nvPr/>
        </p:nvSpPr>
        <p:spPr>
          <a:xfrm rot="5400000">
            <a:off x="120402" y="3786598"/>
            <a:ext cx="877305" cy="733616"/>
          </a:xfrm>
          <a:prstGeom prst="leftUp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7487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6235B2-5E25-8DAB-2C24-2094BDB6D22B}"/>
              </a:ext>
            </a:extLst>
          </p:cNvPr>
          <p:cNvSpPr>
            <a:spLocks noGrp="1"/>
          </p:cNvSpPr>
          <p:nvPr>
            <p:ph idx="1"/>
          </p:nvPr>
        </p:nvSpPr>
        <p:spPr>
          <a:xfrm>
            <a:off x="838200" y="158859"/>
            <a:ext cx="10515600" cy="3005254"/>
          </a:xfrm>
          <a:solidFill>
            <a:schemeClr val="accent5">
              <a:lumMod val="40000"/>
              <a:lumOff val="60000"/>
            </a:schemeClr>
          </a:solidFill>
          <a:ln w="19050">
            <a:solidFill>
              <a:srgbClr val="009323"/>
            </a:solidFill>
          </a:ln>
        </p:spPr>
        <p:txBody>
          <a:bodyPr>
            <a:normAutofit fontScale="77500" lnSpcReduction="20000"/>
          </a:bodyPr>
          <a:lstStyle/>
          <a:p>
            <a:pPr marL="0" indent="0">
              <a:buNone/>
            </a:pPr>
            <a:endParaRPr lang="en-US" sz="1900" b="1" dirty="0"/>
          </a:p>
          <a:p>
            <a:pPr marL="0" indent="0">
              <a:buNone/>
            </a:pPr>
            <a:r>
              <a:rPr lang="en-US" sz="4000" b="1" i="1" dirty="0"/>
              <a:t>Title IX – Sexual Harassment</a:t>
            </a:r>
          </a:p>
          <a:p>
            <a:pPr marL="0" indent="0">
              <a:buNone/>
            </a:pPr>
            <a:endParaRPr lang="en-US" sz="1700" dirty="0"/>
          </a:p>
          <a:p>
            <a:pPr lvl="2"/>
            <a:r>
              <a:rPr lang="en-US" sz="3100" i="1" dirty="0"/>
              <a:t>Quid Pro Quo</a:t>
            </a:r>
          </a:p>
          <a:p>
            <a:pPr lvl="2"/>
            <a:r>
              <a:rPr lang="en-US" sz="3100" i="1" dirty="0"/>
              <a:t>Unwelcome Conduct</a:t>
            </a:r>
          </a:p>
          <a:p>
            <a:pPr lvl="2"/>
            <a:r>
              <a:rPr lang="en-US" sz="3100" i="1" dirty="0"/>
              <a:t>Sexual Assault</a:t>
            </a:r>
          </a:p>
          <a:p>
            <a:pPr lvl="2"/>
            <a:r>
              <a:rPr lang="en-US" sz="3100" i="1" dirty="0"/>
              <a:t>Dating Violence</a:t>
            </a:r>
          </a:p>
          <a:p>
            <a:pPr lvl="2"/>
            <a:r>
              <a:rPr lang="en-US" sz="3100" i="1" dirty="0"/>
              <a:t>Domestic Violence</a:t>
            </a:r>
          </a:p>
          <a:p>
            <a:pPr lvl="2"/>
            <a:r>
              <a:rPr lang="en-US" sz="3100" i="1" dirty="0"/>
              <a:t>Stalking </a:t>
            </a:r>
          </a:p>
          <a:p>
            <a:pPr marL="914400" lvl="2" indent="0">
              <a:buNone/>
            </a:pPr>
            <a:endParaRPr lang="en-US" sz="1700" dirty="0"/>
          </a:p>
          <a:p>
            <a:endParaRPr lang="en-US" dirty="0"/>
          </a:p>
        </p:txBody>
      </p:sp>
      <p:pic>
        <p:nvPicPr>
          <p:cNvPr id="4" name="Picture 3" descr="TitleIX_Logo.jpg">
            <a:extLst>
              <a:ext uri="{FF2B5EF4-FFF2-40B4-BE49-F238E27FC236}">
                <a16:creationId xmlns:a16="http://schemas.microsoft.com/office/drawing/2014/main" id="{FCF84332-D21A-539B-375E-BDFBE64832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9439" y="621677"/>
            <a:ext cx="3660297" cy="2297152"/>
          </a:xfrm>
          <a:prstGeom prst="rect">
            <a:avLst/>
          </a:prstGeom>
          <a:ln w="57150">
            <a:solidFill>
              <a:srgbClr val="009323"/>
            </a:solidFill>
          </a:ln>
        </p:spPr>
      </p:pic>
      <p:sp>
        <p:nvSpPr>
          <p:cNvPr id="5" name="TextBox 4">
            <a:extLst>
              <a:ext uri="{FF2B5EF4-FFF2-40B4-BE49-F238E27FC236}">
                <a16:creationId xmlns:a16="http://schemas.microsoft.com/office/drawing/2014/main" id="{2E64435B-FAAD-2B42-29BA-6F60583CD1DC}"/>
              </a:ext>
            </a:extLst>
          </p:cNvPr>
          <p:cNvSpPr txBox="1"/>
          <p:nvPr/>
        </p:nvSpPr>
        <p:spPr>
          <a:xfrm>
            <a:off x="838201" y="3328988"/>
            <a:ext cx="10515600" cy="3370153"/>
          </a:xfrm>
          <a:prstGeom prst="rect">
            <a:avLst/>
          </a:prstGeom>
          <a:solidFill>
            <a:srgbClr val="2550AC"/>
          </a:solidFill>
          <a:ln w="19050">
            <a:solidFill>
              <a:srgbClr val="009323"/>
            </a:solidFill>
          </a:ln>
        </p:spPr>
        <p:txBody>
          <a:bodyPr wrap="square" rtlCol="0">
            <a:spAutoFit/>
          </a:bodyPr>
          <a:lstStyle/>
          <a:p>
            <a:r>
              <a:rPr lang="en-US" i="1" dirty="0">
                <a:solidFill>
                  <a:schemeClr val="bg1"/>
                </a:solidFill>
                <a:latin typeface="Arial Narrow" panose="020B0604020202020204" pitchFamily="34" charset="0"/>
                <a:cs typeface="Arial Narrow" panose="020B0604020202020204" pitchFamily="34" charset="0"/>
              </a:rPr>
              <a:t>For reported behavior to qualify as Prohibited Conduct under the Title IX- Sexual Harassment it must meet all of the following </a:t>
            </a:r>
            <a:r>
              <a:rPr lang="en-US" b="1" i="1" u="sng" dirty="0">
                <a:solidFill>
                  <a:srgbClr val="FFFF00"/>
                </a:solidFill>
                <a:latin typeface="Arial Narrow" panose="020B0604020202020204" pitchFamily="34" charset="0"/>
                <a:cs typeface="Arial Narrow" panose="020B0604020202020204" pitchFamily="34" charset="0"/>
              </a:rPr>
              <a:t>threshold requirements</a:t>
            </a:r>
            <a:r>
              <a:rPr lang="en-US" i="1" dirty="0">
                <a:solidFill>
                  <a:srgbClr val="FFFF00"/>
                </a:solidFill>
                <a:latin typeface="Arial Narrow" panose="020B0604020202020204" pitchFamily="34" charset="0"/>
                <a:cs typeface="Arial Narrow" panose="020B0604020202020204" pitchFamily="34" charset="0"/>
              </a:rPr>
              <a:t>:</a:t>
            </a:r>
          </a:p>
          <a:p>
            <a:endParaRPr lang="en-US" sz="1500" i="1" dirty="0">
              <a:solidFill>
                <a:schemeClr val="bg1"/>
              </a:solidFill>
              <a:latin typeface="Arial Narrow" panose="020B0604020202020204" pitchFamily="34" charset="0"/>
              <a:cs typeface="Arial Narrow" panose="020B0604020202020204" pitchFamily="34" charset="0"/>
            </a:endParaRPr>
          </a:p>
          <a:p>
            <a:pPr marL="742950" lvl="1" indent="-285750">
              <a:buFont typeface="Wingdings" pitchFamily="2" charset="2"/>
              <a:buChar char="v"/>
            </a:pPr>
            <a:r>
              <a:rPr lang="en-US" i="1" dirty="0">
                <a:solidFill>
                  <a:schemeClr val="bg1"/>
                </a:solidFill>
                <a:latin typeface="Arial Narrow" panose="020B0604020202020204" pitchFamily="34" charset="0"/>
                <a:cs typeface="Arial Narrow" panose="020B0604020202020204" pitchFamily="34" charset="0"/>
              </a:rPr>
              <a:t>The conduct must have occurred against a person </a:t>
            </a:r>
            <a:r>
              <a:rPr lang="en-US" i="1" u="sng" dirty="0">
                <a:solidFill>
                  <a:schemeClr val="bg1"/>
                </a:solidFill>
                <a:latin typeface="Arial Narrow" panose="020B0604020202020204" pitchFamily="34" charset="0"/>
                <a:cs typeface="Arial Narrow" panose="020B0604020202020204" pitchFamily="34" charset="0"/>
              </a:rPr>
              <a:t>in the United States</a:t>
            </a:r>
            <a:r>
              <a:rPr lang="en-US" i="1" dirty="0">
                <a:solidFill>
                  <a:schemeClr val="bg1"/>
                </a:solidFill>
                <a:latin typeface="Arial Narrow" panose="020B0604020202020204" pitchFamily="34" charset="0"/>
                <a:cs typeface="Arial Narrow" panose="020B0604020202020204" pitchFamily="34" charset="0"/>
              </a:rPr>
              <a:t>.</a:t>
            </a:r>
          </a:p>
          <a:p>
            <a:pPr marL="742950" lvl="1" indent="-285750">
              <a:buFont typeface="Wingdings" pitchFamily="2" charset="2"/>
              <a:buChar char="v"/>
            </a:pPr>
            <a:r>
              <a:rPr lang="en-US" i="1" dirty="0">
                <a:solidFill>
                  <a:schemeClr val="bg1"/>
                </a:solidFill>
                <a:latin typeface="Arial Narrow" panose="020B0604020202020204" pitchFamily="34" charset="0"/>
                <a:cs typeface="Arial Narrow" panose="020B0604020202020204" pitchFamily="34" charset="0"/>
              </a:rPr>
              <a:t>The conduct must have occurred </a:t>
            </a:r>
            <a:r>
              <a:rPr lang="en-US" i="1" u="sng" dirty="0">
                <a:solidFill>
                  <a:schemeClr val="bg1"/>
                </a:solidFill>
                <a:latin typeface="Arial Narrow" panose="020B0604020202020204" pitchFamily="34" charset="0"/>
                <a:cs typeface="Arial Narrow" panose="020B0604020202020204" pitchFamily="34" charset="0"/>
              </a:rPr>
              <a:t>within the University’s education program or activity</a:t>
            </a:r>
            <a:r>
              <a:rPr lang="en-US" i="1" dirty="0">
                <a:solidFill>
                  <a:schemeClr val="bg1"/>
                </a:solidFill>
                <a:latin typeface="Arial Narrow" panose="020B0604020202020204" pitchFamily="34" charset="0"/>
                <a:cs typeface="Arial Narrow" panose="020B0604020202020204" pitchFamily="34" charset="0"/>
              </a:rPr>
              <a:t>. For purposes of this provision, this means that the conduct must have occurred either (a) in a location, event, or circumstances over which MVNU exercised substantial control over both the respondent and the context in which the sexual harassment occurs or (b) in relation to a building owned or controlled by a student organization that is officially recognized by the MVNU.</a:t>
            </a:r>
          </a:p>
          <a:p>
            <a:pPr marL="742950" lvl="1" indent="-285750">
              <a:buFont typeface="Wingdings" pitchFamily="2" charset="2"/>
              <a:buChar char="v"/>
            </a:pPr>
            <a:r>
              <a:rPr lang="en-US" i="1" dirty="0">
                <a:solidFill>
                  <a:schemeClr val="bg1"/>
                </a:solidFill>
                <a:latin typeface="Arial Narrow" panose="020B0604020202020204" pitchFamily="34" charset="0"/>
                <a:cs typeface="Arial Narrow" panose="020B0604020202020204" pitchFamily="34" charset="0"/>
              </a:rPr>
              <a:t>The </a:t>
            </a:r>
            <a:r>
              <a:rPr lang="en-US" i="1" u="sng" dirty="0">
                <a:solidFill>
                  <a:schemeClr val="bg1"/>
                </a:solidFill>
                <a:latin typeface="Arial Narrow" panose="020B0604020202020204" pitchFamily="34" charset="0"/>
                <a:cs typeface="Arial Narrow" panose="020B0604020202020204" pitchFamily="34" charset="0"/>
              </a:rPr>
              <a:t>complainant must be participating in or attempting to participate in the education program or activity </a:t>
            </a:r>
            <a:r>
              <a:rPr lang="en-US" i="1" dirty="0">
                <a:solidFill>
                  <a:schemeClr val="bg1"/>
                </a:solidFill>
                <a:latin typeface="Arial Narrow" panose="020B0604020202020204" pitchFamily="34" charset="0"/>
                <a:cs typeface="Arial Narrow" panose="020B0604020202020204" pitchFamily="34" charset="0"/>
              </a:rPr>
              <a:t>of the University at the time the formal complaint is filed.  </a:t>
            </a:r>
          </a:p>
          <a:p>
            <a:endParaRPr lang="en-US" dirty="0"/>
          </a:p>
        </p:txBody>
      </p:sp>
    </p:spTree>
    <p:extLst>
      <p:ext uri="{BB962C8B-B14F-4D97-AF65-F5344CB8AC3E}">
        <p14:creationId xmlns:p14="http://schemas.microsoft.com/office/powerpoint/2010/main" val="1858148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6235B2-5E25-8DAB-2C24-2094BDB6D22B}"/>
              </a:ext>
            </a:extLst>
          </p:cNvPr>
          <p:cNvSpPr>
            <a:spLocks noGrp="1"/>
          </p:cNvSpPr>
          <p:nvPr>
            <p:ph idx="1"/>
          </p:nvPr>
        </p:nvSpPr>
        <p:spPr>
          <a:xfrm>
            <a:off x="838200" y="423747"/>
            <a:ext cx="10515600" cy="4739268"/>
          </a:xfrm>
          <a:solidFill>
            <a:schemeClr val="accent5">
              <a:lumMod val="40000"/>
              <a:lumOff val="60000"/>
            </a:schemeClr>
          </a:solidFill>
          <a:ln w="57150">
            <a:solidFill>
              <a:srgbClr val="009323"/>
            </a:solidFill>
          </a:ln>
        </p:spPr>
        <p:txBody>
          <a:bodyPr>
            <a:normAutofit/>
          </a:bodyPr>
          <a:lstStyle/>
          <a:p>
            <a:pPr marL="0" indent="0">
              <a:buNone/>
            </a:pPr>
            <a:endParaRPr lang="en-US" sz="1900" b="1" dirty="0"/>
          </a:p>
          <a:p>
            <a:pPr marL="0" indent="0">
              <a:buNone/>
            </a:pPr>
            <a:r>
              <a:rPr lang="en-US" sz="2600" b="1" dirty="0"/>
              <a:t>Conduct that does not meet these threshold requirements is subject to a Title IX Dismissal, but may still be resolved as a Non-Title IX Sexual Misconduct.</a:t>
            </a:r>
          </a:p>
          <a:p>
            <a:pPr lvl="0"/>
            <a:r>
              <a:rPr lang="en-US" dirty="0"/>
              <a:t>Non-Title IX Sexual Assault</a:t>
            </a:r>
          </a:p>
          <a:p>
            <a:pPr lvl="0"/>
            <a:r>
              <a:rPr lang="en-US" dirty="0"/>
              <a:t>Sexual and Gender-Based Harassment</a:t>
            </a:r>
          </a:p>
          <a:p>
            <a:pPr lvl="0"/>
            <a:r>
              <a:rPr lang="en-US" dirty="0"/>
              <a:t>Sexual Exploitation</a:t>
            </a:r>
          </a:p>
          <a:p>
            <a:pPr lvl="0"/>
            <a:r>
              <a:rPr lang="en-US" dirty="0"/>
              <a:t>Non-Title IX Domestic Violence</a:t>
            </a:r>
          </a:p>
          <a:p>
            <a:pPr lvl="0"/>
            <a:r>
              <a:rPr lang="en-US" dirty="0"/>
              <a:t>Non-Title IX Dating Violence</a:t>
            </a:r>
          </a:p>
          <a:p>
            <a:pPr lvl="0"/>
            <a:r>
              <a:rPr lang="en-US" dirty="0"/>
              <a:t>Non-Title IX Stalking</a:t>
            </a:r>
          </a:p>
          <a:p>
            <a:endParaRPr lang="en-US" dirty="0"/>
          </a:p>
        </p:txBody>
      </p:sp>
      <p:pic>
        <p:nvPicPr>
          <p:cNvPr id="4" name="Picture 3" descr="TitleIX_Logo.jpg">
            <a:extLst>
              <a:ext uri="{FF2B5EF4-FFF2-40B4-BE49-F238E27FC236}">
                <a16:creationId xmlns:a16="http://schemas.microsoft.com/office/drawing/2014/main" id="{FCF84332-D21A-539B-375E-BDFBE64832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6399" y="2676293"/>
            <a:ext cx="2998427" cy="1881772"/>
          </a:xfrm>
          <a:prstGeom prst="rect">
            <a:avLst/>
          </a:prstGeom>
          <a:ln w="57150">
            <a:solidFill>
              <a:srgbClr val="009323"/>
            </a:solidFill>
          </a:ln>
        </p:spPr>
      </p:pic>
      <p:sp>
        <p:nvSpPr>
          <p:cNvPr id="5" name="TextBox 4">
            <a:extLst>
              <a:ext uri="{FF2B5EF4-FFF2-40B4-BE49-F238E27FC236}">
                <a16:creationId xmlns:a16="http://schemas.microsoft.com/office/drawing/2014/main" id="{2E64435B-FAAD-2B42-29BA-6F60583CD1DC}"/>
              </a:ext>
            </a:extLst>
          </p:cNvPr>
          <p:cNvSpPr txBox="1"/>
          <p:nvPr/>
        </p:nvSpPr>
        <p:spPr>
          <a:xfrm>
            <a:off x="804747" y="5536584"/>
            <a:ext cx="10482147" cy="369332"/>
          </a:xfrm>
          <a:prstGeom prst="rect">
            <a:avLst/>
          </a:prstGeom>
          <a:solidFill>
            <a:srgbClr val="2550AC"/>
          </a:solidFill>
        </p:spPr>
        <p:txBody>
          <a:bodyPr wrap="square" rtlCol="0">
            <a:spAutoFit/>
          </a:bodyPr>
          <a:lstStyle/>
          <a:p>
            <a:endParaRPr lang="en-US" dirty="0"/>
          </a:p>
        </p:txBody>
      </p:sp>
      <p:sp>
        <p:nvSpPr>
          <p:cNvPr id="11" name="&quot;No&quot; Symbol 10">
            <a:extLst>
              <a:ext uri="{FF2B5EF4-FFF2-40B4-BE49-F238E27FC236}">
                <a16:creationId xmlns:a16="http://schemas.microsoft.com/office/drawing/2014/main" id="{2D4ED8DF-FB95-441C-9CAA-91E3C95E9635}"/>
              </a:ext>
            </a:extLst>
          </p:cNvPr>
          <p:cNvSpPr/>
          <p:nvPr/>
        </p:nvSpPr>
        <p:spPr>
          <a:xfrm>
            <a:off x="6980663" y="2408663"/>
            <a:ext cx="2665141" cy="2520176"/>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75953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6235B2-5E25-8DAB-2C24-2094BDB6D22B}"/>
              </a:ext>
            </a:extLst>
          </p:cNvPr>
          <p:cNvSpPr>
            <a:spLocks noGrp="1"/>
          </p:cNvSpPr>
          <p:nvPr>
            <p:ph idx="1"/>
          </p:nvPr>
        </p:nvSpPr>
        <p:spPr>
          <a:xfrm>
            <a:off x="838200" y="1605410"/>
            <a:ext cx="10515600" cy="4739268"/>
          </a:xfrm>
          <a:solidFill>
            <a:schemeClr val="accent5">
              <a:lumMod val="40000"/>
              <a:lumOff val="60000"/>
            </a:schemeClr>
          </a:solidFill>
          <a:ln w="57150">
            <a:solidFill>
              <a:srgbClr val="009323"/>
            </a:solidFill>
          </a:ln>
        </p:spPr>
        <p:txBody>
          <a:bodyPr>
            <a:normAutofit fontScale="85000" lnSpcReduction="10000"/>
          </a:bodyPr>
          <a:lstStyle/>
          <a:p>
            <a:pPr marL="0" indent="0">
              <a:buNone/>
            </a:pPr>
            <a:endParaRPr lang="en-US" sz="1900" b="1" dirty="0"/>
          </a:p>
          <a:p>
            <a:pPr marL="0" indent="0">
              <a:buNone/>
            </a:pPr>
            <a:r>
              <a:rPr lang="en-US" b="1" i="1" dirty="0">
                <a:latin typeface="Arial Narrow" panose="020B0604020202020204" pitchFamily="34" charset="0"/>
                <a:cs typeface="Arial Narrow" panose="020B0604020202020204" pitchFamily="34" charset="0"/>
              </a:rPr>
              <a:t>While the University prohibits discrimination and harassment on the basis of disability, it is covered in the Civil Rights Policy Resolving Complaints under the  Disabilities Act and the Rehabilitation Act of 1973. </a:t>
            </a:r>
          </a:p>
          <a:p>
            <a:pPr marL="0" indent="0">
              <a:buNone/>
            </a:pPr>
            <a:endParaRPr lang="en-US" dirty="0"/>
          </a:p>
          <a:p>
            <a:pPr marL="0" indent="0">
              <a:buNone/>
            </a:pPr>
            <a:r>
              <a:rPr lang="en-US" b="1" u="sng" dirty="0"/>
              <a:t>STUDENTS:</a:t>
            </a:r>
          </a:p>
          <a:p>
            <a:pPr marL="0" indent="0">
              <a:buNone/>
            </a:pPr>
            <a:r>
              <a:rPr lang="en-US" dirty="0"/>
              <a:t>Further information is available on MVNU’s Accessibility Student Policy webpage.</a:t>
            </a:r>
          </a:p>
          <a:p>
            <a:pPr marL="0" indent="0">
              <a:buNone/>
            </a:pPr>
            <a:endParaRPr lang="en-US" dirty="0"/>
          </a:p>
          <a:p>
            <a:pPr marL="0" indent="0">
              <a:buNone/>
            </a:pPr>
            <a:r>
              <a:rPr lang="en-US" b="1" u="sng" dirty="0">
                <a:highlight>
                  <a:srgbClr val="FFFF00"/>
                </a:highlight>
              </a:rPr>
              <a:t>EMPLOYEES:</a:t>
            </a:r>
          </a:p>
          <a:p>
            <a:pPr marL="0" indent="0">
              <a:buNone/>
            </a:pPr>
            <a:r>
              <a:rPr lang="en-US" dirty="0"/>
              <a:t>Appropriate handbooks.</a:t>
            </a:r>
          </a:p>
          <a:p>
            <a:pPr marL="0" indent="0">
              <a:buNone/>
            </a:pPr>
            <a:endParaRPr lang="en-US" dirty="0"/>
          </a:p>
          <a:p>
            <a:pPr marL="0" indent="0">
              <a:buNone/>
            </a:pPr>
            <a:r>
              <a:rPr lang="en-US" b="1" i="1" dirty="0"/>
              <a:t>Grievance Procedures </a:t>
            </a:r>
            <a:r>
              <a:rPr lang="en-US" dirty="0"/>
              <a:t>are found at </a:t>
            </a:r>
            <a:r>
              <a:rPr lang="en-US" u="sng" dirty="0" err="1">
                <a:hlinkClick r:id="rId2"/>
              </a:rPr>
              <a:t>www.mvnu.edu</a:t>
            </a:r>
            <a:r>
              <a:rPr lang="en-US" u="sng" dirty="0">
                <a:hlinkClick r:id="rId2"/>
              </a:rPr>
              <a:t>/titleix</a:t>
            </a:r>
            <a:r>
              <a:rPr lang="en-US" dirty="0"/>
              <a:t>.</a:t>
            </a:r>
          </a:p>
          <a:p>
            <a:endParaRPr lang="en-US" dirty="0"/>
          </a:p>
        </p:txBody>
      </p:sp>
      <p:sp>
        <p:nvSpPr>
          <p:cNvPr id="5" name="TextBox 4">
            <a:extLst>
              <a:ext uri="{FF2B5EF4-FFF2-40B4-BE49-F238E27FC236}">
                <a16:creationId xmlns:a16="http://schemas.microsoft.com/office/drawing/2014/main" id="{2E64435B-FAAD-2B42-29BA-6F60583CD1DC}"/>
              </a:ext>
            </a:extLst>
          </p:cNvPr>
          <p:cNvSpPr txBox="1"/>
          <p:nvPr/>
        </p:nvSpPr>
        <p:spPr>
          <a:xfrm>
            <a:off x="311921" y="513322"/>
            <a:ext cx="6920152" cy="830997"/>
          </a:xfrm>
          <a:prstGeom prst="rect">
            <a:avLst/>
          </a:prstGeom>
          <a:solidFill>
            <a:srgbClr val="2550AC"/>
          </a:solidFill>
          <a:ln>
            <a:solidFill>
              <a:schemeClr val="tx1"/>
            </a:solidFill>
          </a:ln>
        </p:spPr>
        <p:txBody>
          <a:bodyPr wrap="square" rtlCol="0">
            <a:spAutoFit/>
          </a:bodyPr>
          <a:lstStyle/>
          <a:p>
            <a:pPr algn="ctr"/>
            <a:r>
              <a:rPr lang="en-US" sz="4800" b="1" i="1" dirty="0">
                <a:solidFill>
                  <a:schemeClr val="bg1"/>
                </a:solidFill>
                <a:latin typeface="Arial Narrow" panose="020B0604020202020204" pitchFamily="34" charset="0"/>
                <a:cs typeface="Arial Narrow" panose="020B0604020202020204" pitchFamily="34" charset="0"/>
              </a:rPr>
              <a:t>ADA / Section 504</a:t>
            </a:r>
          </a:p>
        </p:txBody>
      </p:sp>
      <p:pic>
        <p:nvPicPr>
          <p:cNvPr id="6" name="Graphic 5" descr="New Wheelchair">
            <a:extLst>
              <a:ext uri="{FF2B5EF4-FFF2-40B4-BE49-F238E27FC236}">
                <a16:creationId xmlns:a16="http://schemas.microsoft.com/office/drawing/2014/main" id="{EC5A40D3-3CEA-85B6-BCE0-4DAB17582A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39050" y="429919"/>
            <a:ext cx="914400" cy="914400"/>
          </a:xfrm>
          <a:prstGeom prst="rect">
            <a:avLst/>
          </a:prstGeom>
        </p:spPr>
      </p:pic>
      <p:pic>
        <p:nvPicPr>
          <p:cNvPr id="8" name="Graphic 7" descr="Deaf">
            <a:extLst>
              <a:ext uri="{FF2B5EF4-FFF2-40B4-BE49-F238E27FC236}">
                <a16:creationId xmlns:a16="http://schemas.microsoft.com/office/drawing/2014/main" id="{FBB87911-C8C0-774F-2C6B-EBB2B805DFC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24912" y="429919"/>
            <a:ext cx="914400" cy="914400"/>
          </a:xfrm>
          <a:prstGeom prst="rect">
            <a:avLst/>
          </a:prstGeom>
        </p:spPr>
      </p:pic>
      <p:pic>
        <p:nvPicPr>
          <p:cNvPr id="10" name="Graphic 9" descr="Blind">
            <a:extLst>
              <a:ext uri="{FF2B5EF4-FFF2-40B4-BE49-F238E27FC236}">
                <a16:creationId xmlns:a16="http://schemas.microsoft.com/office/drawing/2014/main" id="{DA9F5B73-0826-59CC-C500-DB423710D79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10774" y="429919"/>
            <a:ext cx="914400" cy="914400"/>
          </a:xfrm>
          <a:prstGeom prst="rect">
            <a:avLst/>
          </a:prstGeom>
        </p:spPr>
      </p:pic>
    </p:spTree>
    <p:extLst>
      <p:ext uri="{BB962C8B-B14F-4D97-AF65-F5344CB8AC3E}">
        <p14:creationId xmlns:p14="http://schemas.microsoft.com/office/powerpoint/2010/main" val="3198349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B90DC-E68F-7E4D-30B9-030C45A52926}"/>
              </a:ext>
            </a:extLst>
          </p:cNvPr>
          <p:cNvSpPr>
            <a:spLocks noGrp="1"/>
          </p:cNvSpPr>
          <p:nvPr>
            <p:ph type="title"/>
          </p:nvPr>
        </p:nvSpPr>
        <p:spPr>
          <a:xfrm>
            <a:off x="952005" y="380922"/>
            <a:ext cx="10515600" cy="912896"/>
          </a:xfrm>
          <a:solidFill>
            <a:schemeClr val="accent5">
              <a:lumMod val="60000"/>
              <a:lumOff val="40000"/>
            </a:schemeClr>
          </a:solidFill>
        </p:spPr>
        <p:txBody>
          <a:bodyPr/>
          <a:lstStyle/>
          <a:p>
            <a:pPr algn="ctr"/>
            <a:r>
              <a:rPr lang="en-US" b="1" i="1" dirty="0">
                <a:latin typeface="Arial Narrow" panose="020B0604020202020204" pitchFamily="34" charset="0"/>
                <a:cs typeface="Arial Narrow" panose="020B0604020202020204" pitchFamily="34" charset="0"/>
              </a:rPr>
              <a:t>MANDATED REPORTER</a:t>
            </a:r>
          </a:p>
        </p:txBody>
      </p:sp>
      <p:sp>
        <p:nvSpPr>
          <p:cNvPr id="3" name="Content Placeholder 2">
            <a:extLst>
              <a:ext uri="{FF2B5EF4-FFF2-40B4-BE49-F238E27FC236}">
                <a16:creationId xmlns:a16="http://schemas.microsoft.com/office/drawing/2014/main" id="{88E6D3CE-5906-301A-F598-9E2F615BBE6B}"/>
              </a:ext>
            </a:extLst>
          </p:cNvPr>
          <p:cNvSpPr>
            <a:spLocks noGrp="1"/>
          </p:cNvSpPr>
          <p:nvPr>
            <p:ph idx="1"/>
          </p:nvPr>
        </p:nvSpPr>
        <p:spPr>
          <a:xfrm>
            <a:off x="952005" y="1481447"/>
            <a:ext cx="10515600" cy="3482439"/>
          </a:xfrm>
          <a:solidFill>
            <a:schemeClr val="accent5">
              <a:lumMod val="20000"/>
              <a:lumOff val="80000"/>
            </a:schemeClr>
          </a:solidFill>
        </p:spPr>
        <p:txBody>
          <a:bodyPr>
            <a:noAutofit/>
          </a:bodyPr>
          <a:lstStyle/>
          <a:p>
            <a:pPr marL="0" indent="0" algn="ctr">
              <a:buNone/>
            </a:pPr>
            <a:r>
              <a:rPr lang="en-US" sz="2400" dirty="0"/>
              <a:t>Previously referred to as responsible employees. </a:t>
            </a:r>
          </a:p>
          <a:p>
            <a:pPr marL="0" indent="0" algn="ctr">
              <a:buNone/>
            </a:pPr>
            <a:r>
              <a:rPr lang="en-US" sz="2400" dirty="0"/>
              <a:t>All University employees, student employees, and affiliated individuals are </a:t>
            </a:r>
            <a:r>
              <a:rPr lang="en-US" sz="2400" b="1" dirty="0"/>
              <a:t>required</a:t>
            </a:r>
            <a:r>
              <a:rPr lang="en-US" sz="2400" dirty="0"/>
              <a:t> to disclose to the Civil Rights Office any report of harassment or discrimination of which they </a:t>
            </a:r>
            <a:r>
              <a:rPr lang="en-US" sz="2400" b="1" dirty="0"/>
              <a:t>are aware </a:t>
            </a:r>
            <a:r>
              <a:rPr lang="en-US" sz="2400" dirty="0"/>
              <a:t>to ensure the University is able to provide a prompt, thorough, and supportive response. </a:t>
            </a:r>
          </a:p>
          <a:p>
            <a:pPr marL="0" indent="0" algn="ctr">
              <a:buNone/>
            </a:pPr>
            <a:r>
              <a:rPr lang="en-US" sz="2400" b="1" dirty="0"/>
              <a:t>Confidential resources are exempt from this requirement.</a:t>
            </a:r>
          </a:p>
          <a:p>
            <a:pPr marL="0" indent="0" algn="ctr">
              <a:buNone/>
            </a:pPr>
            <a:r>
              <a:rPr lang="en-US" sz="2400" dirty="0"/>
              <a:t>Mandated reports do not require that complainants take any specific course of action, or any action at all, with regard to any process under this Policy.</a:t>
            </a:r>
            <a:r>
              <a:rPr lang="en-US" sz="2400" dirty="0">
                <a:effectLst/>
              </a:rPr>
              <a:t> </a:t>
            </a:r>
            <a:endParaRPr lang="en-US" sz="2400" dirty="0">
              <a:cs typeface="Calibri"/>
            </a:endParaRPr>
          </a:p>
        </p:txBody>
      </p:sp>
      <p:sp>
        <p:nvSpPr>
          <p:cNvPr id="4" name="TextBox 3">
            <a:extLst>
              <a:ext uri="{FF2B5EF4-FFF2-40B4-BE49-F238E27FC236}">
                <a16:creationId xmlns:a16="http://schemas.microsoft.com/office/drawing/2014/main" id="{703F9E2C-A461-CA42-9E28-32712119A4CA}"/>
              </a:ext>
            </a:extLst>
          </p:cNvPr>
          <p:cNvSpPr txBox="1"/>
          <p:nvPr/>
        </p:nvSpPr>
        <p:spPr>
          <a:xfrm>
            <a:off x="2944091" y="5661878"/>
            <a:ext cx="6829302" cy="830997"/>
          </a:xfrm>
          <a:prstGeom prst="rect">
            <a:avLst/>
          </a:prstGeom>
          <a:solidFill>
            <a:srgbClr val="2550AC"/>
          </a:solidFill>
          <a:ln w="57150">
            <a:solidFill>
              <a:schemeClr val="accent6">
                <a:lumMod val="50000"/>
              </a:schemeClr>
            </a:solidFill>
          </a:ln>
        </p:spPr>
        <p:txBody>
          <a:bodyPr wrap="square" rtlCol="0">
            <a:spAutoFit/>
          </a:bodyPr>
          <a:lstStyle/>
          <a:p>
            <a:r>
              <a:rPr lang="en-US" sz="4800" b="1" dirty="0">
                <a:solidFill>
                  <a:schemeClr val="bg1"/>
                </a:solidFill>
                <a:latin typeface="Segoe Print" panose="02000800000000000000" pitchFamily="2" charset="0"/>
              </a:rPr>
              <a:t>REPORT = SUPPORT</a:t>
            </a:r>
            <a:endParaRPr lang="en-US" sz="4800" dirty="0">
              <a:solidFill>
                <a:schemeClr val="bg1"/>
              </a:solidFill>
              <a:latin typeface="Segoe Print" panose="02000800000000000000" pitchFamily="2" charset="0"/>
            </a:endParaRPr>
          </a:p>
        </p:txBody>
      </p:sp>
      <p:sp>
        <p:nvSpPr>
          <p:cNvPr id="5" name="TextBox 4">
            <a:extLst>
              <a:ext uri="{FF2B5EF4-FFF2-40B4-BE49-F238E27FC236}">
                <a16:creationId xmlns:a16="http://schemas.microsoft.com/office/drawing/2014/main" id="{6E09146F-0191-C6A4-923B-4CE497A1C616}"/>
              </a:ext>
            </a:extLst>
          </p:cNvPr>
          <p:cNvSpPr txBox="1"/>
          <p:nvPr/>
        </p:nvSpPr>
        <p:spPr>
          <a:xfrm>
            <a:off x="965860" y="4643252"/>
            <a:ext cx="10501745" cy="830997"/>
          </a:xfrm>
          <a:prstGeom prst="rect">
            <a:avLst/>
          </a:prstGeom>
          <a:solidFill>
            <a:schemeClr val="accent5">
              <a:lumMod val="60000"/>
              <a:lumOff val="40000"/>
            </a:schemeClr>
          </a:solidFill>
        </p:spPr>
        <p:txBody>
          <a:bodyPr wrap="square" rtlCol="0">
            <a:spAutoFit/>
          </a:bodyPr>
          <a:lstStyle/>
          <a:p>
            <a:pPr algn="ctr"/>
            <a:r>
              <a:rPr lang="en-US" sz="2400" dirty="0">
                <a:cs typeface="Calibri"/>
              </a:rPr>
              <a:t>If YOU are a student leader or work at MVNU you are required to report an incident as soon as you know about it and as much as you know.</a:t>
            </a:r>
          </a:p>
        </p:txBody>
      </p:sp>
      <p:pic>
        <p:nvPicPr>
          <p:cNvPr id="7" name="Picture 6">
            <a:extLst>
              <a:ext uri="{FF2B5EF4-FFF2-40B4-BE49-F238E27FC236}">
                <a16:creationId xmlns:a16="http://schemas.microsoft.com/office/drawing/2014/main" id="{74E447B0-27DF-8654-CDCD-E69725D3EE09}"/>
              </a:ext>
            </a:extLst>
          </p:cNvPr>
          <p:cNvPicPr>
            <a:picLocks noChangeAspect="1"/>
          </p:cNvPicPr>
          <p:nvPr/>
        </p:nvPicPr>
        <p:blipFill>
          <a:blip r:embed="rId2"/>
          <a:stretch>
            <a:fillRect/>
          </a:stretch>
        </p:blipFill>
        <p:spPr>
          <a:xfrm>
            <a:off x="1762484" y="186251"/>
            <a:ext cx="1181607" cy="1181607"/>
          </a:xfrm>
          <a:prstGeom prst="rect">
            <a:avLst/>
          </a:prstGeom>
        </p:spPr>
      </p:pic>
    </p:spTree>
    <p:extLst>
      <p:ext uri="{BB962C8B-B14F-4D97-AF65-F5344CB8AC3E}">
        <p14:creationId xmlns:p14="http://schemas.microsoft.com/office/powerpoint/2010/main" val="107353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20000"/>
              <a:lumOff val="80000"/>
            </a:schemeClr>
          </a:solidFill>
        </p:spPr>
        <p:txBody>
          <a:bodyPr>
            <a:normAutofit/>
          </a:bodyPr>
          <a:lstStyle/>
          <a:p>
            <a:r>
              <a:rPr lang="en-US" sz="2400" b="1" i="1" u="sng" dirty="0">
                <a:latin typeface="Arial Narrow" panose="020B0604020202020204" pitchFamily="34" charset="0"/>
                <a:cs typeface="Arial Narrow" panose="020B0604020202020204" pitchFamily="34" charset="0"/>
              </a:rPr>
              <a:t>What a Mandated Reporter Must Say </a:t>
            </a:r>
            <a:r>
              <a:rPr lang="en-US" sz="2400" b="1" i="1" dirty="0">
                <a:latin typeface="Arial Narrow" panose="020B0604020202020204" pitchFamily="34" charset="0"/>
                <a:cs typeface="Arial Narrow" panose="020B0604020202020204" pitchFamily="34" charset="0"/>
              </a:rPr>
              <a:t>		         </a:t>
            </a:r>
            <a:r>
              <a:rPr lang="en-US" sz="2400" b="1" i="1" u="sng" dirty="0">
                <a:latin typeface="Arial Narrow" panose="020B0604020202020204" pitchFamily="34" charset="0"/>
                <a:cs typeface="Arial Narrow" panose="020B0604020202020204" pitchFamily="34" charset="0"/>
              </a:rPr>
              <a:t>Responding to a Disclosure</a:t>
            </a:r>
          </a:p>
        </p:txBody>
      </p:sp>
      <p:sp>
        <p:nvSpPr>
          <p:cNvPr id="3" name="Content Placeholder 2"/>
          <p:cNvSpPr>
            <a:spLocks noGrp="1"/>
          </p:cNvSpPr>
          <p:nvPr>
            <p:ph sz="half" idx="1"/>
          </p:nvPr>
        </p:nvSpPr>
        <p:spPr>
          <a:solidFill>
            <a:schemeClr val="accent5">
              <a:lumMod val="60000"/>
              <a:lumOff val="40000"/>
            </a:schemeClr>
          </a:solidFill>
        </p:spPr>
        <p:txBody>
          <a:bodyPr>
            <a:normAutofit fontScale="77500" lnSpcReduction="20000"/>
          </a:bodyPr>
          <a:lstStyle/>
          <a:p>
            <a:pPr marL="0" indent="0" algn="ctr">
              <a:buNone/>
            </a:pPr>
            <a:endParaRPr lang="en-US" sz="1000" i="1" dirty="0"/>
          </a:p>
          <a:p>
            <a:pPr marL="0" indent="0" algn="ctr">
              <a:buNone/>
            </a:pPr>
            <a:r>
              <a:rPr lang="en-US" i="1" dirty="0"/>
              <a:t>What a Mandated Reporter Must Tell Someone Sharing information about a possible Prohibited Conduct </a:t>
            </a:r>
          </a:p>
          <a:p>
            <a:pPr marL="0" indent="0">
              <a:buNone/>
            </a:pPr>
            <a:endParaRPr lang="en-US" sz="2200" dirty="0"/>
          </a:p>
          <a:p>
            <a:pPr lvl="0"/>
            <a:r>
              <a:rPr lang="en-US" b="1" i="1" dirty="0">
                <a:latin typeface="Arial Narrow" panose="020B0604020202020204" pitchFamily="34" charset="0"/>
                <a:cs typeface="Arial Narrow" panose="020B0604020202020204" pitchFamily="34" charset="0"/>
              </a:rPr>
              <a:t>Inform reporting party of:</a:t>
            </a:r>
          </a:p>
          <a:p>
            <a:pPr lvl="1"/>
            <a:r>
              <a:rPr lang="en-US" dirty="0"/>
              <a:t>Their obligation to report the information to the Civil Rights Director</a:t>
            </a:r>
          </a:p>
          <a:p>
            <a:pPr lvl="0"/>
            <a:endParaRPr lang="en-US" dirty="0"/>
          </a:p>
          <a:p>
            <a:pPr lvl="0"/>
            <a:r>
              <a:rPr lang="en-US" b="1" i="1" dirty="0">
                <a:latin typeface="Arial Narrow" panose="020B0604020202020204" pitchFamily="34" charset="0"/>
                <a:cs typeface="Arial Narrow" panose="020B0604020202020204" pitchFamily="34" charset="0"/>
              </a:rPr>
              <a:t>They may inform them of:</a:t>
            </a:r>
            <a:endParaRPr lang="en-US" sz="3600" b="1" i="1" dirty="0">
              <a:latin typeface="Arial Narrow" panose="020B0604020202020204" pitchFamily="34" charset="0"/>
              <a:cs typeface="Arial Narrow" panose="020B0604020202020204" pitchFamily="34" charset="0"/>
            </a:endParaRPr>
          </a:p>
          <a:p>
            <a:pPr lvl="1"/>
            <a:r>
              <a:rPr lang="en-US" dirty="0"/>
              <a:t>Where they can report confidentially</a:t>
            </a:r>
            <a:endParaRPr lang="en-US" sz="3600" dirty="0"/>
          </a:p>
          <a:p>
            <a:pPr lvl="1"/>
            <a:r>
              <a:rPr lang="en-US" dirty="0"/>
              <a:t>Counseling and other support services</a:t>
            </a:r>
            <a:endParaRPr lang="en-US" sz="3600" dirty="0"/>
          </a:p>
          <a:p>
            <a:pPr lvl="1"/>
            <a:r>
              <a:rPr lang="en-US" dirty="0"/>
              <a:t>The right to file a complaint</a:t>
            </a:r>
            <a:endParaRPr lang="en-US" sz="3600" dirty="0"/>
          </a:p>
          <a:p>
            <a:pPr lvl="1"/>
            <a:r>
              <a:rPr lang="en-US" dirty="0"/>
              <a:t>The right to report the crime to campus or local law enforcement</a:t>
            </a:r>
            <a:endParaRPr lang="en-US" sz="3600" dirty="0"/>
          </a:p>
          <a:p>
            <a:endParaRPr lang="en-US" dirty="0"/>
          </a:p>
        </p:txBody>
      </p:sp>
      <p:sp>
        <p:nvSpPr>
          <p:cNvPr id="4" name="Content Placeholder 3">
            <a:extLst>
              <a:ext uri="{FF2B5EF4-FFF2-40B4-BE49-F238E27FC236}">
                <a16:creationId xmlns:a16="http://schemas.microsoft.com/office/drawing/2014/main" id="{6A7EF257-0452-3B9F-08EC-754B24C1F15D}"/>
              </a:ext>
            </a:extLst>
          </p:cNvPr>
          <p:cNvSpPr>
            <a:spLocks noGrp="1"/>
          </p:cNvSpPr>
          <p:nvPr>
            <p:ph sz="half" idx="2"/>
          </p:nvPr>
        </p:nvSpPr>
        <p:spPr>
          <a:solidFill>
            <a:srgbClr val="002060"/>
          </a:solidFill>
        </p:spPr>
        <p:txBody>
          <a:bodyPr>
            <a:normAutofit fontScale="77500" lnSpcReduction="20000"/>
          </a:bodyPr>
          <a:lstStyle/>
          <a:p>
            <a:pPr marL="0" lvl="0" indent="0" fontAlgn="base">
              <a:buNone/>
            </a:pPr>
            <a:endParaRPr lang="en-US" sz="900" dirty="0">
              <a:solidFill>
                <a:schemeClr val="bg1"/>
              </a:solidFill>
            </a:endParaRPr>
          </a:p>
          <a:p>
            <a:pPr lvl="0" fontAlgn="base"/>
            <a:r>
              <a:rPr lang="en-US" dirty="0">
                <a:solidFill>
                  <a:schemeClr val="bg1"/>
                </a:solidFill>
              </a:rPr>
              <a:t>Clarify role as a Mandated Reporter.</a:t>
            </a:r>
          </a:p>
          <a:p>
            <a:pPr marL="0" indent="0" fontAlgn="base">
              <a:buNone/>
            </a:pPr>
            <a:endParaRPr lang="en-US" sz="1000" dirty="0">
              <a:solidFill>
                <a:schemeClr val="bg1"/>
              </a:solidFill>
            </a:endParaRPr>
          </a:p>
          <a:p>
            <a:pPr lvl="0" fontAlgn="base"/>
            <a:r>
              <a:rPr lang="en-US" dirty="0">
                <a:solidFill>
                  <a:schemeClr val="bg1"/>
                </a:solidFill>
              </a:rPr>
              <a:t>Remind them that you must report to the Civil Rights Director, but talking to the CRD is </a:t>
            </a:r>
            <a:r>
              <a:rPr lang="en-US" i="1" dirty="0">
                <a:solidFill>
                  <a:schemeClr val="bg1"/>
                </a:solidFill>
              </a:rPr>
              <a:t>optional.</a:t>
            </a:r>
          </a:p>
          <a:p>
            <a:pPr marL="0" indent="0" fontAlgn="base">
              <a:buNone/>
            </a:pPr>
            <a:endParaRPr lang="en-US" sz="1000" i="1" dirty="0">
              <a:solidFill>
                <a:schemeClr val="bg1"/>
              </a:solidFill>
            </a:endParaRPr>
          </a:p>
          <a:p>
            <a:pPr fontAlgn="base"/>
            <a:r>
              <a:rPr lang="en-US" dirty="0">
                <a:solidFill>
                  <a:schemeClr val="bg1"/>
                </a:solidFill>
              </a:rPr>
              <a:t>The CRD will keep the disclosure private.</a:t>
            </a:r>
          </a:p>
          <a:p>
            <a:pPr marL="0" indent="0" fontAlgn="base">
              <a:buNone/>
            </a:pPr>
            <a:endParaRPr lang="en-US" sz="1000" dirty="0">
              <a:solidFill>
                <a:schemeClr val="bg1"/>
              </a:solidFill>
            </a:endParaRPr>
          </a:p>
          <a:p>
            <a:pPr fontAlgn="base"/>
            <a:r>
              <a:rPr lang="en-US" dirty="0">
                <a:solidFill>
                  <a:schemeClr val="bg1"/>
                </a:solidFill>
              </a:rPr>
              <a:t>Do NOT investigate!  Do NOT mediate!</a:t>
            </a:r>
          </a:p>
          <a:p>
            <a:pPr marL="0" indent="0" fontAlgn="base">
              <a:buNone/>
            </a:pPr>
            <a:endParaRPr lang="en-US" sz="1000" dirty="0">
              <a:solidFill>
                <a:schemeClr val="bg1"/>
              </a:solidFill>
            </a:endParaRPr>
          </a:p>
          <a:p>
            <a:pPr lvl="0" fontAlgn="base"/>
            <a:r>
              <a:rPr lang="en-US" dirty="0">
                <a:solidFill>
                  <a:schemeClr val="bg1"/>
                </a:solidFill>
              </a:rPr>
              <a:t>Listen. Support. Refer. Measures. Document.</a:t>
            </a:r>
          </a:p>
          <a:p>
            <a:endParaRPr lang="en-US" dirty="0"/>
          </a:p>
        </p:txBody>
      </p:sp>
      <p:pic>
        <p:nvPicPr>
          <p:cNvPr id="5" name="Picture 4">
            <a:extLst>
              <a:ext uri="{FF2B5EF4-FFF2-40B4-BE49-F238E27FC236}">
                <a16:creationId xmlns:a16="http://schemas.microsoft.com/office/drawing/2014/main" id="{E0B8E68B-7689-3D4E-753E-D9B88F05612D}"/>
              </a:ext>
            </a:extLst>
          </p:cNvPr>
          <p:cNvPicPr>
            <a:picLocks noChangeAspect="1"/>
          </p:cNvPicPr>
          <p:nvPr/>
        </p:nvPicPr>
        <p:blipFill>
          <a:blip r:embed="rId3"/>
          <a:stretch>
            <a:fillRect/>
          </a:stretch>
        </p:blipFill>
        <p:spPr>
          <a:xfrm>
            <a:off x="10241437" y="5200135"/>
            <a:ext cx="861482" cy="828118"/>
          </a:xfrm>
          <a:prstGeom prst="rect">
            <a:avLst/>
          </a:prstGeom>
          <a:ln w="28575">
            <a:solidFill>
              <a:schemeClr val="accent6">
                <a:lumMod val="50000"/>
              </a:schemeClr>
            </a:solidFill>
          </a:ln>
        </p:spPr>
      </p:pic>
      <p:pic>
        <p:nvPicPr>
          <p:cNvPr id="9" name="Graphic 8" descr="Megaphone">
            <a:extLst>
              <a:ext uri="{FF2B5EF4-FFF2-40B4-BE49-F238E27FC236}">
                <a16:creationId xmlns:a16="http://schemas.microsoft.com/office/drawing/2014/main" id="{E754383D-4205-CCE5-82F9-CD1981D0E5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15000" y="570706"/>
            <a:ext cx="914400" cy="914400"/>
          </a:xfrm>
          <a:prstGeom prst="rect">
            <a:avLst/>
          </a:prstGeom>
        </p:spPr>
      </p:pic>
    </p:spTree>
    <p:extLst>
      <p:ext uri="{BB962C8B-B14F-4D97-AF65-F5344CB8AC3E}">
        <p14:creationId xmlns:p14="http://schemas.microsoft.com/office/powerpoint/2010/main" val="585718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C0B77-238B-B335-2EEA-9C72512DD303}"/>
              </a:ext>
            </a:extLst>
          </p:cNvPr>
          <p:cNvSpPr>
            <a:spLocks noGrp="1"/>
          </p:cNvSpPr>
          <p:nvPr>
            <p:ph type="title"/>
          </p:nvPr>
        </p:nvSpPr>
        <p:spPr>
          <a:solidFill>
            <a:schemeClr val="accent5">
              <a:lumMod val="75000"/>
            </a:schemeClr>
          </a:solidFill>
        </p:spPr>
        <p:txBody>
          <a:bodyPr>
            <a:normAutofit/>
          </a:bodyPr>
          <a:lstStyle/>
          <a:p>
            <a:r>
              <a:rPr lang="en-US" sz="3200" b="1" i="1" u="sng" dirty="0">
                <a:solidFill>
                  <a:schemeClr val="bg1"/>
                </a:solidFill>
              </a:rPr>
              <a:t>How Do I Report?</a:t>
            </a:r>
            <a:r>
              <a:rPr lang="en-US" sz="3200" b="1" i="1" dirty="0">
                <a:solidFill>
                  <a:schemeClr val="bg1"/>
                </a:solidFill>
              </a:rPr>
              <a:t>			</a:t>
            </a:r>
            <a:r>
              <a:rPr lang="en-US" sz="3200" b="1" i="1" u="sng" dirty="0">
                <a:solidFill>
                  <a:schemeClr val="bg1"/>
                </a:solidFill>
              </a:rPr>
              <a:t>Writing an Incident Report</a:t>
            </a:r>
          </a:p>
        </p:txBody>
      </p:sp>
      <p:sp>
        <p:nvSpPr>
          <p:cNvPr id="3" name="Content Placeholder 2">
            <a:extLst>
              <a:ext uri="{FF2B5EF4-FFF2-40B4-BE49-F238E27FC236}">
                <a16:creationId xmlns:a16="http://schemas.microsoft.com/office/drawing/2014/main" id="{5C553E96-EF72-EA88-168F-D94EA6014197}"/>
              </a:ext>
            </a:extLst>
          </p:cNvPr>
          <p:cNvSpPr>
            <a:spLocks noGrp="1"/>
          </p:cNvSpPr>
          <p:nvPr>
            <p:ph sz="half" idx="1"/>
          </p:nvPr>
        </p:nvSpPr>
        <p:spPr>
          <a:solidFill>
            <a:schemeClr val="accent5">
              <a:lumMod val="40000"/>
              <a:lumOff val="60000"/>
            </a:schemeClr>
          </a:solidFill>
        </p:spPr>
        <p:txBody>
          <a:bodyPr>
            <a:normAutofit fontScale="77500" lnSpcReduction="20000"/>
          </a:bodyPr>
          <a:lstStyle/>
          <a:p>
            <a:pPr marL="0" lvl="0" indent="0">
              <a:buNone/>
            </a:pPr>
            <a:endParaRPr lang="en-US" sz="1000" b="1" dirty="0"/>
          </a:p>
          <a:p>
            <a:pPr lvl="0"/>
            <a:r>
              <a:rPr lang="en-US" b="1" dirty="0"/>
              <a:t>Civil Rights Director / TIX Coordinator / 504 Coordinator</a:t>
            </a:r>
            <a:endParaRPr lang="en-US" dirty="0"/>
          </a:p>
          <a:p>
            <a:pPr lvl="1"/>
            <a:r>
              <a:rPr lang="en-US" dirty="0" err="1"/>
              <a:t>Lakeholm</a:t>
            </a:r>
            <a:r>
              <a:rPr lang="en-US" dirty="0"/>
              <a:t> 109</a:t>
            </a:r>
          </a:p>
          <a:p>
            <a:pPr lvl="1"/>
            <a:r>
              <a:rPr lang="en-US" dirty="0"/>
              <a:t>Off Campus:  740-399-8250 / On Campus:  740-399-9000, ext. 3250</a:t>
            </a:r>
          </a:p>
          <a:p>
            <a:pPr lvl="1"/>
            <a:r>
              <a:rPr lang="en-US" u="sng" dirty="0">
                <a:hlinkClick r:id="rId2"/>
              </a:rPr>
              <a:t>www.mvnu.edu/titleix</a:t>
            </a:r>
            <a:r>
              <a:rPr lang="en-US" dirty="0"/>
              <a:t> </a:t>
            </a:r>
          </a:p>
          <a:p>
            <a:pPr lvl="0"/>
            <a:r>
              <a:rPr lang="en-US" b="1" dirty="0"/>
              <a:t>Campus Safety</a:t>
            </a:r>
            <a:r>
              <a:rPr lang="en-US" dirty="0"/>
              <a:t> (24-hour availability)</a:t>
            </a:r>
          </a:p>
          <a:p>
            <a:pPr lvl="1"/>
            <a:r>
              <a:rPr lang="en-US" dirty="0"/>
              <a:t>On Campus:  740-399-8686</a:t>
            </a:r>
          </a:p>
          <a:p>
            <a:pPr lvl="1"/>
            <a:r>
              <a:rPr lang="en-US" dirty="0"/>
              <a:t>Off Campus:  740-399-9000, ext. 8686</a:t>
            </a:r>
          </a:p>
          <a:p>
            <a:pPr lvl="1"/>
            <a:r>
              <a:rPr lang="en-US" u="sng" dirty="0">
                <a:hlinkClick r:id="rId3"/>
              </a:rPr>
              <a:t>campus.safety@mvnu.edu</a:t>
            </a:r>
            <a:endParaRPr lang="en-US" dirty="0"/>
          </a:p>
          <a:p>
            <a:pPr lvl="0"/>
            <a:r>
              <a:rPr lang="en-US" b="1" dirty="0"/>
              <a:t>Any Non-Confidential University employee</a:t>
            </a:r>
            <a:endParaRPr lang="en-US" dirty="0"/>
          </a:p>
          <a:p>
            <a:pPr lvl="0"/>
            <a:r>
              <a:rPr lang="en-US" b="1" dirty="0"/>
              <a:t>Online Incident Report form</a:t>
            </a:r>
            <a:r>
              <a:rPr lang="en-US" dirty="0"/>
              <a:t> at </a:t>
            </a:r>
            <a:r>
              <a:rPr lang="en-US" u="sng" dirty="0">
                <a:hlinkClick r:id="rId4"/>
              </a:rPr>
              <a:t>www.mnvu.edu/titleix</a:t>
            </a:r>
            <a:endParaRPr lang="en-US" dirty="0"/>
          </a:p>
          <a:p>
            <a:endParaRPr lang="en-US" dirty="0"/>
          </a:p>
        </p:txBody>
      </p:sp>
      <p:sp>
        <p:nvSpPr>
          <p:cNvPr id="4" name="Content Placeholder 3">
            <a:extLst>
              <a:ext uri="{FF2B5EF4-FFF2-40B4-BE49-F238E27FC236}">
                <a16:creationId xmlns:a16="http://schemas.microsoft.com/office/drawing/2014/main" id="{84549C32-0B4A-EEE6-78D7-6CD543E35EB7}"/>
              </a:ext>
            </a:extLst>
          </p:cNvPr>
          <p:cNvSpPr>
            <a:spLocks noGrp="1"/>
          </p:cNvSpPr>
          <p:nvPr>
            <p:ph sz="half" idx="2"/>
          </p:nvPr>
        </p:nvSpPr>
        <p:spPr>
          <a:solidFill>
            <a:srgbClr val="002060"/>
          </a:solidFill>
        </p:spPr>
        <p:txBody>
          <a:bodyPr>
            <a:normAutofit fontScale="77500" lnSpcReduction="20000"/>
          </a:bodyPr>
          <a:lstStyle/>
          <a:p>
            <a:pPr marL="0" lvl="0" indent="0" fontAlgn="base">
              <a:buNone/>
            </a:pPr>
            <a:endParaRPr lang="en-US" sz="1000" dirty="0">
              <a:solidFill>
                <a:schemeClr val="bg1"/>
              </a:solidFill>
            </a:endParaRPr>
          </a:p>
          <a:p>
            <a:pPr lvl="0" fontAlgn="base"/>
            <a:r>
              <a:rPr lang="en-US" dirty="0">
                <a:solidFill>
                  <a:schemeClr val="bg1"/>
                </a:solidFill>
              </a:rPr>
              <a:t>Use the Incident Report Form online @ </a:t>
            </a:r>
            <a:r>
              <a:rPr lang="en-US" u="sng" dirty="0">
                <a:solidFill>
                  <a:schemeClr val="bg1"/>
                </a:solidFill>
                <a:hlinkClick r:id="rId2">
                  <a:extLst>
                    <a:ext uri="{A12FA001-AC4F-418D-AE19-62706E023703}">
                      <ahyp:hlinkClr xmlns:ahyp="http://schemas.microsoft.com/office/drawing/2018/hyperlinkcolor" val="tx"/>
                    </a:ext>
                  </a:extLst>
                </a:hlinkClick>
              </a:rPr>
              <a:t>www.mvnu.edu/titleix</a:t>
            </a:r>
            <a:endParaRPr lang="en-US" u="sng" dirty="0">
              <a:solidFill>
                <a:schemeClr val="bg1"/>
              </a:solidFill>
            </a:endParaRPr>
          </a:p>
          <a:p>
            <a:pPr marL="0" lvl="0" indent="0" fontAlgn="base">
              <a:buNone/>
            </a:pPr>
            <a:endParaRPr lang="en-US" dirty="0">
              <a:solidFill>
                <a:schemeClr val="bg1"/>
              </a:solidFill>
            </a:endParaRPr>
          </a:p>
          <a:p>
            <a:pPr lvl="0" fontAlgn="base"/>
            <a:r>
              <a:rPr lang="en-US" dirty="0">
                <a:solidFill>
                  <a:schemeClr val="bg1"/>
                </a:solidFill>
              </a:rPr>
              <a:t>Fill out the rest of the form to the best of your ability.  As a mandated reporter you cannot report anonymously.</a:t>
            </a:r>
          </a:p>
          <a:p>
            <a:pPr lvl="0" fontAlgn="base"/>
            <a:endParaRPr lang="en-US" dirty="0">
              <a:solidFill>
                <a:schemeClr val="bg1"/>
              </a:solidFill>
            </a:endParaRPr>
          </a:p>
          <a:p>
            <a:pPr lvl="0" fontAlgn="base"/>
            <a:r>
              <a:rPr lang="en-US" dirty="0">
                <a:solidFill>
                  <a:schemeClr val="bg1"/>
                </a:solidFill>
              </a:rPr>
              <a:t>Be clear. Use first/last names. Avoid pronouns.</a:t>
            </a:r>
          </a:p>
          <a:p>
            <a:pPr lvl="0" fontAlgn="base"/>
            <a:endParaRPr lang="en-US" dirty="0">
              <a:solidFill>
                <a:schemeClr val="bg1"/>
              </a:solidFill>
            </a:endParaRPr>
          </a:p>
          <a:p>
            <a:pPr lvl="0" fontAlgn="base"/>
            <a:r>
              <a:rPr lang="en-US" dirty="0">
                <a:solidFill>
                  <a:schemeClr val="bg1"/>
                </a:solidFill>
              </a:rPr>
              <a:t>If you don’t know the exact date of the incident, indicate that in the narrative.</a:t>
            </a:r>
          </a:p>
          <a:p>
            <a:endParaRPr lang="en-US" dirty="0"/>
          </a:p>
        </p:txBody>
      </p:sp>
      <p:pic>
        <p:nvPicPr>
          <p:cNvPr id="5" name="Graphic 4" descr="Pencil">
            <a:extLst>
              <a:ext uri="{FF2B5EF4-FFF2-40B4-BE49-F238E27FC236}">
                <a16:creationId xmlns:a16="http://schemas.microsoft.com/office/drawing/2014/main" id="{F7FAADD7-D231-D280-80A3-9D2045893F4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96600" y="570706"/>
            <a:ext cx="914400" cy="914400"/>
          </a:xfrm>
          <a:prstGeom prst="rect">
            <a:avLst/>
          </a:prstGeom>
        </p:spPr>
      </p:pic>
      <p:pic>
        <p:nvPicPr>
          <p:cNvPr id="7" name="Graphic 6" descr="Document">
            <a:extLst>
              <a:ext uri="{FF2B5EF4-FFF2-40B4-BE49-F238E27FC236}">
                <a16:creationId xmlns:a16="http://schemas.microsoft.com/office/drawing/2014/main" id="{19E13405-8040-4201-C373-4526F2E655A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95750" y="570706"/>
            <a:ext cx="914400" cy="914400"/>
          </a:xfrm>
          <a:prstGeom prst="rect">
            <a:avLst/>
          </a:prstGeom>
        </p:spPr>
      </p:pic>
    </p:spTree>
    <p:extLst>
      <p:ext uri="{BB962C8B-B14F-4D97-AF65-F5344CB8AC3E}">
        <p14:creationId xmlns:p14="http://schemas.microsoft.com/office/powerpoint/2010/main" val="418856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77BE30-46DB-BB74-29A7-EF03501272D4}"/>
              </a:ext>
            </a:extLst>
          </p:cNvPr>
          <p:cNvPicPr>
            <a:picLocks noChangeAspect="1"/>
          </p:cNvPicPr>
          <p:nvPr/>
        </p:nvPicPr>
        <p:blipFill>
          <a:blip r:embed="rId2"/>
          <a:stretch>
            <a:fillRect/>
          </a:stretch>
        </p:blipFill>
        <p:spPr>
          <a:xfrm>
            <a:off x="6622356" y="76469"/>
            <a:ext cx="4338569" cy="6705061"/>
          </a:xfrm>
          <a:prstGeom prst="rect">
            <a:avLst/>
          </a:prstGeom>
        </p:spPr>
      </p:pic>
      <p:sp>
        <p:nvSpPr>
          <p:cNvPr id="6" name="TextBox 5">
            <a:extLst>
              <a:ext uri="{FF2B5EF4-FFF2-40B4-BE49-F238E27FC236}">
                <a16:creationId xmlns:a16="http://schemas.microsoft.com/office/drawing/2014/main" id="{28225521-4F21-8CFF-4BA4-A4FE93908657}"/>
              </a:ext>
            </a:extLst>
          </p:cNvPr>
          <p:cNvSpPr txBox="1"/>
          <p:nvPr/>
        </p:nvSpPr>
        <p:spPr>
          <a:xfrm>
            <a:off x="677012" y="551288"/>
            <a:ext cx="4892634" cy="5755422"/>
          </a:xfrm>
          <a:prstGeom prst="rect">
            <a:avLst/>
          </a:prstGeom>
          <a:solidFill>
            <a:schemeClr val="accent5">
              <a:lumMod val="60000"/>
              <a:lumOff val="40000"/>
            </a:schemeClr>
          </a:solidFill>
          <a:ln w="57150">
            <a:solidFill>
              <a:srgbClr val="002060"/>
            </a:solidFill>
          </a:ln>
        </p:spPr>
        <p:txBody>
          <a:bodyPr wrap="square" rtlCol="0">
            <a:spAutoFit/>
          </a:bodyPr>
          <a:lstStyle/>
          <a:p>
            <a:endParaRPr lang="en-US" sz="800" b="1" i="1" dirty="0">
              <a:solidFill>
                <a:srgbClr val="096F30"/>
              </a:solidFill>
              <a:latin typeface="Arial Narrow" panose="020B0604020202020204" pitchFamily="34" charset="0"/>
              <a:cs typeface="Arial Narrow" panose="020B0604020202020204" pitchFamily="34" charset="0"/>
            </a:endParaRPr>
          </a:p>
          <a:p>
            <a:r>
              <a:rPr lang="en-US" sz="3200" b="1" i="1" dirty="0">
                <a:solidFill>
                  <a:srgbClr val="096F30"/>
                </a:solidFill>
                <a:latin typeface="Arial Narrow" panose="020B0604020202020204" pitchFamily="34" charset="0"/>
                <a:cs typeface="Arial Narrow" panose="020B0604020202020204" pitchFamily="34" charset="0"/>
              </a:rPr>
              <a:t>There are three tracks that may be pursued if a </a:t>
            </a:r>
            <a:r>
              <a:rPr lang="en-US" sz="3200" b="1" i="1" u="sng" dirty="0">
                <a:solidFill>
                  <a:srgbClr val="096F30"/>
                </a:solidFill>
                <a:latin typeface="Arial Narrow" panose="020B0604020202020204" pitchFamily="34" charset="0"/>
                <a:cs typeface="Arial Narrow" panose="020B0604020202020204" pitchFamily="34" charset="0"/>
              </a:rPr>
              <a:t>formal complaint</a:t>
            </a:r>
            <a:r>
              <a:rPr lang="en-US" sz="3200" b="1" i="1" dirty="0">
                <a:solidFill>
                  <a:srgbClr val="096F30"/>
                </a:solidFill>
                <a:latin typeface="Arial Narrow" panose="020B0604020202020204" pitchFamily="34" charset="0"/>
                <a:cs typeface="Arial Narrow" panose="020B0604020202020204" pitchFamily="34" charset="0"/>
              </a:rPr>
              <a:t> is lodged with the Civil Rights Office.</a:t>
            </a:r>
          </a:p>
          <a:p>
            <a:endParaRPr lang="en-US" sz="3200" dirty="0">
              <a:solidFill>
                <a:schemeClr val="bg1"/>
              </a:solidFill>
            </a:endParaRPr>
          </a:p>
          <a:p>
            <a:pPr marL="285750" indent="-285750">
              <a:buFont typeface="Wingdings" pitchFamily="2" charset="2"/>
              <a:buChar char="Ø"/>
            </a:pPr>
            <a:r>
              <a:rPr lang="en-US" sz="3200" b="1" i="1" dirty="0">
                <a:solidFill>
                  <a:srgbClr val="002060"/>
                </a:solidFill>
                <a:latin typeface="Arial Narrow" panose="020B0604020202020204" pitchFamily="34" charset="0"/>
                <a:cs typeface="Arial Narrow" panose="020B0604020202020204" pitchFamily="34" charset="0"/>
              </a:rPr>
              <a:t>Informal Resolution Process</a:t>
            </a:r>
          </a:p>
          <a:p>
            <a:pPr marL="285750" indent="-285750">
              <a:buFont typeface="Wingdings" pitchFamily="2" charset="2"/>
              <a:buChar char="Ø"/>
            </a:pPr>
            <a:r>
              <a:rPr lang="en-US" sz="3200" b="1" i="1" dirty="0">
                <a:solidFill>
                  <a:srgbClr val="002060"/>
                </a:solidFill>
                <a:latin typeface="Arial Narrow" panose="020B0604020202020204" pitchFamily="34" charset="0"/>
                <a:cs typeface="Arial Narrow" panose="020B0604020202020204" pitchFamily="34" charset="0"/>
              </a:rPr>
              <a:t>Investigator Resolution Process </a:t>
            </a:r>
          </a:p>
          <a:p>
            <a:pPr marL="285750" indent="-285750">
              <a:buFont typeface="Wingdings" pitchFamily="2" charset="2"/>
              <a:buChar char="Ø"/>
            </a:pPr>
            <a:r>
              <a:rPr lang="en-US" sz="3200" b="1" i="1" dirty="0">
                <a:solidFill>
                  <a:srgbClr val="002060"/>
                </a:solidFill>
                <a:latin typeface="Arial Narrow" panose="020B0604020202020204" pitchFamily="34" charset="0"/>
                <a:cs typeface="Arial Narrow" panose="020B0604020202020204" pitchFamily="34" charset="0"/>
              </a:rPr>
              <a:t>Hearing Resolution Process</a:t>
            </a:r>
          </a:p>
          <a:p>
            <a:endParaRPr lang="en-US" sz="800" b="1" i="1" dirty="0">
              <a:solidFill>
                <a:srgbClr val="002060"/>
              </a:solidFill>
              <a:latin typeface="Arial Narrow" panose="020B0604020202020204" pitchFamily="34" charset="0"/>
              <a:cs typeface="Arial Narrow" panose="020B0604020202020204" pitchFamily="34" charset="0"/>
            </a:endParaRPr>
          </a:p>
        </p:txBody>
      </p:sp>
      <p:cxnSp>
        <p:nvCxnSpPr>
          <p:cNvPr id="10" name="Straight Arrow Connector 9">
            <a:extLst>
              <a:ext uri="{FF2B5EF4-FFF2-40B4-BE49-F238E27FC236}">
                <a16:creationId xmlns:a16="http://schemas.microsoft.com/office/drawing/2014/main" id="{5D205DE7-9CBE-F300-496F-B304A924F1C5}"/>
              </a:ext>
            </a:extLst>
          </p:cNvPr>
          <p:cNvCxnSpPr>
            <a:cxnSpLocks/>
          </p:cNvCxnSpPr>
          <p:nvPr/>
        </p:nvCxnSpPr>
        <p:spPr>
          <a:xfrm flipH="1">
            <a:off x="10652166" y="1183077"/>
            <a:ext cx="1104405" cy="486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7B52277-0E5A-BC54-CCA3-1A232562C0CE}"/>
              </a:ext>
            </a:extLst>
          </p:cNvPr>
          <p:cNvCxnSpPr>
            <a:cxnSpLocks/>
          </p:cNvCxnSpPr>
          <p:nvPr/>
        </p:nvCxnSpPr>
        <p:spPr>
          <a:xfrm flipH="1">
            <a:off x="10859984" y="4141853"/>
            <a:ext cx="1104405" cy="486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7D48614-3A63-D3E5-9B17-C82B983A6569}"/>
              </a:ext>
            </a:extLst>
          </p:cNvPr>
          <p:cNvCxnSpPr>
            <a:cxnSpLocks/>
          </p:cNvCxnSpPr>
          <p:nvPr/>
        </p:nvCxnSpPr>
        <p:spPr>
          <a:xfrm>
            <a:off x="5925786" y="4261597"/>
            <a:ext cx="1092531" cy="2510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611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61DBA-D791-474C-04C0-FE4DDA72B4C8}"/>
              </a:ext>
            </a:extLst>
          </p:cNvPr>
          <p:cNvSpPr>
            <a:spLocks noGrp="1"/>
          </p:cNvSpPr>
          <p:nvPr>
            <p:ph type="title"/>
          </p:nvPr>
        </p:nvSpPr>
        <p:spPr>
          <a:xfrm>
            <a:off x="838200" y="365125"/>
            <a:ext cx="10515600" cy="1137853"/>
          </a:xfrm>
          <a:solidFill>
            <a:srgbClr val="002060"/>
          </a:solidFill>
        </p:spPr>
        <p:txBody>
          <a:bodyPr>
            <a:normAutofit/>
          </a:bodyPr>
          <a:lstStyle/>
          <a:p>
            <a:r>
              <a:rPr lang="en-US" sz="2400" b="1" i="1" dirty="0">
                <a:solidFill>
                  <a:schemeClr val="bg1"/>
                </a:solidFill>
                <a:latin typeface="Arial Narrow" panose="020B0604020202020204" pitchFamily="34" charset="0"/>
                <a:cs typeface="Arial Narrow" panose="020B0604020202020204" pitchFamily="34" charset="0"/>
              </a:rPr>
              <a:t>SUPPORTIVE MEASURES                                 BUILDING CULTURE</a:t>
            </a:r>
          </a:p>
        </p:txBody>
      </p:sp>
      <p:sp>
        <p:nvSpPr>
          <p:cNvPr id="3" name="Content Placeholder 2">
            <a:extLst>
              <a:ext uri="{FF2B5EF4-FFF2-40B4-BE49-F238E27FC236}">
                <a16:creationId xmlns:a16="http://schemas.microsoft.com/office/drawing/2014/main" id="{848DDFCE-9411-BF83-D608-9BECF3EE1E24}"/>
              </a:ext>
            </a:extLst>
          </p:cNvPr>
          <p:cNvSpPr>
            <a:spLocks noGrp="1"/>
          </p:cNvSpPr>
          <p:nvPr>
            <p:ph sz="half" idx="1"/>
          </p:nvPr>
        </p:nvSpPr>
        <p:spPr>
          <a:solidFill>
            <a:schemeClr val="accent5">
              <a:lumMod val="75000"/>
            </a:schemeClr>
          </a:solidFill>
        </p:spPr>
        <p:txBody>
          <a:bodyPr>
            <a:normAutofit/>
          </a:bodyPr>
          <a:lstStyle/>
          <a:p>
            <a:pPr marL="0" indent="0">
              <a:buNone/>
            </a:pPr>
            <a:endParaRPr lang="en-US" sz="800" dirty="0">
              <a:solidFill>
                <a:schemeClr val="bg1"/>
              </a:solidFill>
            </a:endParaRPr>
          </a:p>
          <a:p>
            <a:r>
              <a:rPr lang="en-US" sz="2100" dirty="0">
                <a:solidFill>
                  <a:schemeClr val="bg1"/>
                </a:solidFill>
                <a:latin typeface="Century Gothic" panose="020B0502020202020204" pitchFamily="34" charset="0"/>
              </a:rPr>
              <a:t>Regardless of when, where or with whom the conduct occurred, the </a:t>
            </a:r>
            <a:r>
              <a:rPr lang="en-US" sz="2100" u="sng" dirty="0">
                <a:solidFill>
                  <a:schemeClr val="bg1"/>
                </a:solidFill>
                <a:latin typeface="Century Gothic" panose="020B0502020202020204" pitchFamily="34" charset="0"/>
              </a:rPr>
              <a:t>University will offer resources and assistance</a:t>
            </a:r>
            <a:r>
              <a:rPr lang="en-US" sz="2100" dirty="0">
                <a:solidFill>
                  <a:schemeClr val="bg1"/>
                </a:solidFill>
                <a:latin typeface="Century Gothic" panose="020B0502020202020204" pitchFamily="34" charset="0"/>
              </a:rPr>
              <a:t> to any individual who has been affected by Prohibited Conduct.</a:t>
            </a:r>
          </a:p>
          <a:p>
            <a:pPr marL="0" indent="0">
              <a:buNone/>
            </a:pPr>
            <a:endParaRPr lang="en-US" sz="2100" dirty="0">
              <a:solidFill>
                <a:schemeClr val="bg1"/>
              </a:solidFill>
              <a:latin typeface="Century Gothic" panose="020B0502020202020204" pitchFamily="34" charset="0"/>
            </a:endParaRPr>
          </a:p>
          <a:p>
            <a:r>
              <a:rPr lang="en-US" sz="2100" dirty="0">
                <a:solidFill>
                  <a:schemeClr val="bg1"/>
                </a:solidFill>
                <a:latin typeface="Century Gothic" panose="020B0502020202020204" pitchFamily="34" charset="0"/>
              </a:rPr>
              <a:t>Non-disciplinary, non-punitive individualized services offered to both the </a:t>
            </a:r>
            <a:r>
              <a:rPr lang="en-US" sz="2100" u="sng" dirty="0">
                <a:solidFill>
                  <a:schemeClr val="bg1"/>
                </a:solidFill>
                <a:latin typeface="Century Gothic" panose="020B0502020202020204" pitchFamily="34" charset="0"/>
              </a:rPr>
              <a:t>complainant and respondent</a:t>
            </a:r>
            <a:r>
              <a:rPr lang="en-US" sz="2100" dirty="0">
                <a:solidFill>
                  <a:schemeClr val="bg1"/>
                </a:solidFill>
                <a:latin typeface="Century Gothic" panose="020B0502020202020204" pitchFamily="34" charset="0"/>
              </a:rPr>
              <a:t> as appropriate, reasonably available, and without fee or charge. </a:t>
            </a:r>
          </a:p>
        </p:txBody>
      </p:sp>
      <p:sp>
        <p:nvSpPr>
          <p:cNvPr id="4" name="Content Placeholder 3">
            <a:extLst>
              <a:ext uri="{FF2B5EF4-FFF2-40B4-BE49-F238E27FC236}">
                <a16:creationId xmlns:a16="http://schemas.microsoft.com/office/drawing/2014/main" id="{3DBBC556-6677-26D5-0CC0-DD692E1B87E9}"/>
              </a:ext>
            </a:extLst>
          </p:cNvPr>
          <p:cNvSpPr>
            <a:spLocks noGrp="1"/>
          </p:cNvSpPr>
          <p:nvPr>
            <p:ph sz="half" idx="2"/>
          </p:nvPr>
        </p:nvSpPr>
        <p:spPr>
          <a:solidFill>
            <a:schemeClr val="accent5">
              <a:lumMod val="75000"/>
            </a:schemeClr>
          </a:solidFill>
        </p:spPr>
        <p:txBody>
          <a:bodyPr>
            <a:noAutofit/>
          </a:bodyPr>
          <a:lstStyle/>
          <a:p>
            <a:pPr marL="0" indent="0">
              <a:buNone/>
            </a:pPr>
            <a:endParaRPr lang="en-US" sz="800" dirty="0">
              <a:solidFill>
                <a:schemeClr val="bg1"/>
              </a:solidFill>
              <a:latin typeface="Century Gothic"/>
              <a:cs typeface="Arial"/>
            </a:endParaRPr>
          </a:p>
          <a:p>
            <a:pPr marL="285750" indent="-285750">
              <a:buFont typeface="Arial"/>
              <a:buChar char="•"/>
            </a:pPr>
            <a:r>
              <a:rPr lang="en-US" sz="1600" dirty="0">
                <a:solidFill>
                  <a:schemeClr val="bg1"/>
                </a:solidFill>
                <a:latin typeface="Century Gothic"/>
                <a:cs typeface="Arial"/>
              </a:rPr>
              <a:t>Pay attention to culture, and </a:t>
            </a:r>
            <a:r>
              <a:rPr lang="en-US" sz="1600" b="1" dirty="0">
                <a:solidFill>
                  <a:schemeClr val="bg1"/>
                </a:solidFill>
                <a:latin typeface="Century Gothic"/>
                <a:cs typeface="Arial"/>
              </a:rPr>
              <a:t>shut down </a:t>
            </a:r>
            <a:r>
              <a:rPr lang="en-US" sz="1600" dirty="0">
                <a:solidFill>
                  <a:schemeClr val="bg1"/>
                </a:solidFill>
                <a:latin typeface="Century Gothic"/>
                <a:cs typeface="Arial"/>
              </a:rPr>
              <a:t>conversations, jokes, actions, or media that you wouldn't want directed at you or a loved one.</a:t>
            </a:r>
          </a:p>
          <a:p>
            <a:pPr marL="0" indent="0">
              <a:buNone/>
            </a:pPr>
            <a:endParaRPr lang="en-US" sz="1600" dirty="0">
              <a:solidFill>
                <a:schemeClr val="bg1"/>
              </a:solidFill>
              <a:latin typeface="Century Gothic"/>
              <a:cs typeface="Arial"/>
            </a:endParaRPr>
          </a:p>
          <a:p>
            <a:pPr marL="285750" indent="-285750">
              <a:spcBef>
                <a:spcPts val="0"/>
              </a:spcBef>
              <a:buFont typeface="Arial"/>
              <a:buChar char="•"/>
            </a:pPr>
            <a:r>
              <a:rPr lang="en-US" sz="1600" b="1" dirty="0">
                <a:solidFill>
                  <a:schemeClr val="bg1"/>
                </a:solidFill>
                <a:latin typeface="Century Gothic"/>
                <a:cs typeface="Arial"/>
              </a:rPr>
              <a:t>Step into situations </a:t>
            </a:r>
            <a:r>
              <a:rPr lang="en-US" sz="1600" dirty="0">
                <a:solidFill>
                  <a:schemeClr val="bg1"/>
                </a:solidFill>
                <a:latin typeface="Century Gothic"/>
                <a:cs typeface="Arial"/>
              </a:rPr>
              <a:t>that seem like they might be getting out of hand.  BE A GOOD BYSTANDER, i.e., a Good Samaritan - a Good Neighbor</a:t>
            </a:r>
          </a:p>
          <a:p>
            <a:pPr marL="0" indent="0">
              <a:spcBef>
                <a:spcPts val="0"/>
              </a:spcBef>
              <a:buNone/>
            </a:pPr>
            <a:endParaRPr lang="en-US" sz="1600" dirty="0">
              <a:solidFill>
                <a:schemeClr val="bg1"/>
              </a:solidFill>
              <a:latin typeface="Century Gothic"/>
              <a:cs typeface="Arial"/>
            </a:endParaRPr>
          </a:p>
          <a:p>
            <a:pPr marL="285750" indent="-285750">
              <a:buFont typeface="Arial"/>
              <a:buChar char="•"/>
            </a:pPr>
            <a:r>
              <a:rPr lang="en-US" sz="1600" b="1" dirty="0">
                <a:solidFill>
                  <a:schemeClr val="bg1"/>
                </a:solidFill>
                <a:latin typeface="Century Gothic"/>
                <a:cs typeface="Arial"/>
              </a:rPr>
              <a:t>Build trust and bonds </a:t>
            </a:r>
            <a:r>
              <a:rPr lang="en-US" sz="1600" dirty="0">
                <a:solidFill>
                  <a:schemeClr val="bg1"/>
                </a:solidFill>
                <a:latin typeface="Century Gothic"/>
                <a:cs typeface="Arial"/>
              </a:rPr>
              <a:t>within our community ​</a:t>
            </a:r>
          </a:p>
          <a:p>
            <a:pPr marL="457200" lvl="1" indent="0">
              <a:buNone/>
            </a:pPr>
            <a:endParaRPr lang="en-US" sz="1600" dirty="0">
              <a:solidFill>
                <a:schemeClr val="bg1"/>
              </a:solidFill>
              <a:latin typeface="Century Gothic"/>
              <a:cs typeface="Arial"/>
            </a:endParaRPr>
          </a:p>
          <a:p>
            <a:pPr marL="285750" indent="-285750">
              <a:buFont typeface="Arial"/>
              <a:buChar char="•"/>
            </a:pPr>
            <a:r>
              <a:rPr lang="en-US" sz="1600" b="1" dirty="0">
                <a:solidFill>
                  <a:schemeClr val="bg1"/>
                </a:solidFill>
                <a:latin typeface="Century Gothic"/>
                <a:cs typeface="Arial"/>
              </a:rPr>
              <a:t>Encourage healthy social media </a:t>
            </a:r>
            <a:r>
              <a:rPr lang="en-US" sz="1600" dirty="0">
                <a:solidFill>
                  <a:schemeClr val="bg1"/>
                </a:solidFill>
                <a:latin typeface="Century Gothic"/>
                <a:cs typeface="Arial"/>
              </a:rPr>
              <a:t>habits</a:t>
            </a:r>
          </a:p>
          <a:p>
            <a:pPr marL="0" indent="0">
              <a:buNone/>
            </a:pPr>
            <a:endParaRPr lang="en-US" sz="1600" dirty="0">
              <a:solidFill>
                <a:schemeClr val="bg1"/>
              </a:solidFill>
              <a:latin typeface="Century Gothic"/>
              <a:cs typeface="Arial"/>
            </a:endParaRPr>
          </a:p>
          <a:p>
            <a:pPr marL="285750" indent="-285750">
              <a:buFont typeface="Arial"/>
              <a:buChar char="•"/>
            </a:pPr>
            <a:r>
              <a:rPr lang="en-US" sz="1600" b="1" dirty="0">
                <a:solidFill>
                  <a:schemeClr val="bg1"/>
                </a:solidFill>
                <a:latin typeface="Century Gothic"/>
                <a:cs typeface="Arial"/>
              </a:rPr>
              <a:t>Tie this respect culture into our faith discussions</a:t>
            </a:r>
          </a:p>
        </p:txBody>
      </p:sp>
      <p:pic>
        <p:nvPicPr>
          <p:cNvPr id="5" name="Graphic 4" descr="Open hand">
            <a:extLst>
              <a:ext uri="{FF2B5EF4-FFF2-40B4-BE49-F238E27FC236}">
                <a16:creationId xmlns:a16="http://schemas.microsoft.com/office/drawing/2014/main" id="{BEBAE2C4-84AB-2362-599D-F93FF03AFF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68173" y="365125"/>
            <a:ext cx="1390650" cy="1390650"/>
          </a:xfrm>
          <a:prstGeom prst="rect">
            <a:avLst/>
          </a:prstGeom>
        </p:spPr>
      </p:pic>
      <p:pic>
        <p:nvPicPr>
          <p:cNvPr id="6" name="Graphic 5" descr="House">
            <a:extLst>
              <a:ext uri="{FF2B5EF4-FFF2-40B4-BE49-F238E27FC236}">
                <a16:creationId xmlns:a16="http://schemas.microsoft.com/office/drawing/2014/main" id="{7C2B022E-DF46-675D-4276-5BAE6BDD74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25986" y="476851"/>
            <a:ext cx="914400" cy="914400"/>
          </a:xfrm>
          <a:prstGeom prst="rect">
            <a:avLst/>
          </a:prstGeom>
        </p:spPr>
      </p:pic>
    </p:spTree>
    <p:extLst>
      <p:ext uri="{BB962C8B-B14F-4D97-AF65-F5344CB8AC3E}">
        <p14:creationId xmlns:p14="http://schemas.microsoft.com/office/powerpoint/2010/main" val="1267296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8C696-961A-9C94-BC44-6540E77C5443}"/>
              </a:ext>
            </a:extLst>
          </p:cNvPr>
          <p:cNvSpPr>
            <a:spLocks noGrp="1"/>
          </p:cNvSpPr>
          <p:nvPr>
            <p:ph type="title"/>
          </p:nvPr>
        </p:nvSpPr>
        <p:spPr>
          <a:solidFill>
            <a:srgbClr val="0070C0"/>
          </a:solidFill>
          <a:ln w="57150">
            <a:noFill/>
          </a:ln>
        </p:spPr>
        <p:txBody>
          <a:bodyPr>
            <a:normAutofit/>
          </a:bodyPr>
          <a:lstStyle/>
          <a:p>
            <a:r>
              <a:rPr lang="en-US" sz="2800" b="1" i="1" u="sng" dirty="0">
                <a:solidFill>
                  <a:schemeClr val="bg1"/>
                </a:solidFill>
              </a:rPr>
              <a:t>Bystander Intervention</a:t>
            </a:r>
            <a:r>
              <a:rPr lang="en-US" sz="2800" b="1" i="1" dirty="0">
                <a:solidFill>
                  <a:schemeClr val="bg1"/>
                </a:solidFill>
              </a:rPr>
              <a:t>				    </a:t>
            </a:r>
            <a:r>
              <a:rPr lang="en-US" sz="2800" b="1" i="1" u="sng" dirty="0">
                <a:cs typeface="Arial Narrow" panose="020B0604020202020204" pitchFamily="34" charset="0"/>
              </a:rPr>
              <a:t>Recognizing Trauma</a:t>
            </a:r>
          </a:p>
        </p:txBody>
      </p:sp>
      <p:pic>
        <p:nvPicPr>
          <p:cNvPr id="4" name="Content Placeholder 3" descr="32585710_2120986018144649_3958265692767125504_o.jpg">
            <a:extLst>
              <a:ext uri="{FF2B5EF4-FFF2-40B4-BE49-F238E27FC236}">
                <a16:creationId xmlns:a16="http://schemas.microsoft.com/office/drawing/2014/main" id="{FD8AAC35-85B3-60B5-1EF8-84CF917CAFF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58194"/>
            <a:ext cx="5181600" cy="3886200"/>
          </a:xfrm>
          <a:prstGeom prst="rect">
            <a:avLst/>
          </a:prstGeom>
        </p:spPr>
      </p:pic>
      <p:sp>
        <p:nvSpPr>
          <p:cNvPr id="3" name="Content Placeholder 2">
            <a:extLst>
              <a:ext uri="{FF2B5EF4-FFF2-40B4-BE49-F238E27FC236}">
                <a16:creationId xmlns:a16="http://schemas.microsoft.com/office/drawing/2014/main" id="{82456A61-3F4F-D091-3257-6F83C6805C51}"/>
              </a:ext>
            </a:extLst>
          </p:cNvPr>
          <p:cNvSpPr>
            <a:spLocks noGrp="1"/>
          </p:cNvSpPr>
          <p:nvPr>
            <p:ph sz="half" idx="2"/>
          </p:nvPr>
        </p:nvSpPr>
        <p:spPr>
          <a:solidFill>
            <a:schemeClr val="accent5">
              <a:lumMod val="40000"/>
              <a:lumOff val="60000"/>
            </a:schemeClr>
          </a:solidFill>
        </p:spPr>
        <p:txBody>
          <a:bodyPr>
            <a:normAutofit fontScale="92500" lnSpcReduction="20000"/>
          </a:bodyPr>
          <a:lstStyle/>
          <a:p>
            <a:pPr marL="342900" lvl="1" indent="-342900">
              <a:spcBef>
                <a:spcPts val="0"/>
              </a:spcBef>
            </a:pPr>
            <a:r>
              <a:rPr lang="en-US" sz="2200" dirty="0">
                <a:latin typeface="+mj-lt"/>
                <a:cs typeface="Arial"/>
              </a:rPr>
              <a:t>Anxiety/Depression​</a:t>
            </a:r>
            <a:endParaRPr lang="en-US" sz="2200" dirty="0">
              <a:latin typeface="+mj-lt"/>
              <a:cs typeface="Calibri"/>
            </a:endParaRPr>
          </a:p>
          <a:p>
            <a:pPr marL="0" lvl="1" indent="-342900">
              <a:spcBef>
                <a:spcPts val="0"/>
              </a:spcBef>
              <a:buFont typeface="Arial"/>
              <a:buChar char="•"/>
            </a:pPr>
            <a:r>
              <a:rPr lang="en-US" sz="2200" dirty="0">
                <a:latin typeface="+mj-lt"/>
                <a:cs typeface="Arial"/>
              </a:rPr>
              <a:t>Low self-esteem​</a:t>
            </a:r>
          </a:p>
          <a:p>
            <a:pPr marL="0" lvl="1" indent="-342900">
              <a:spcBef>
                <a:spcPts val="0"/>
              </a:spcBef>
              <a:buFont typeface="Arial"/>
              <a:buChar char="•"/>
            </a:pPr>
            <a:r>
              <a:rPr lang="en-US" sz="2200" dirty="0">
                <a:latin typeface="+mj-lt"/>
                <a:cs typeface="Arial"/>
              </a:rPr>
              <a:t>Reinforcements of stereotypes​</a:t>
            </a:r>
          </a:p>
          <a:p>
            <a:pPr marL="0" lvl="1" indent="-342900">
              <a:spcBef>
                <a:spcPts val="0"/>
              </a:spcBef>
              <a:buFont typeface="Arial"/>
              <a:buChar char="•"/>
            </a:pPr>
            <a:r>
              <a:rPr lang="en-US" sz="2200" dirty="0">
                <a:latin typeface="+mj-lt"/>
                <a:cs typeface="Arial"/>
              </a:rPr>
              <a:t>Flashbacks​</a:t>
            </a:r>
          </a:p>
          <a:p>
            <a:pPr marL="0" lvl="1" indent="-342900">
              <a:spcBef>
                <a:spcPts val="0"/>
              </a:spcBef>
              <a:buFont typeface="Arial"/>
              <a:buChar char="•"/>
            </a:pPr>
            <a:r>
              <a:rPr lang="en-US" sz="2200" dirty="0">
                <a:latin typeface="+mj-lt"/>
                <a:cs typeface="Arial"/>
              </a:rPr>
              <a:t>Disrupted sleep, loss of concentration​</a:t>
            </a:r>
          </a:p>
          <a:p>
            <a:pPr marL="0" lvl="1" indent="-342900">
              <a:spcBef>
                <a:spcPts val="0"/>
              </a:spcBef>
              <a:buFont typeface="Arial"/>
              <a:buChar char="•"/>
            </a:pPr>
            <a:r>
              <a:rPr lang="en-US" sz="2200" dirty="0">
                <a:latin typeface="+mj-lt"/>
                <a:cs typeface="Arial"/>
              </a:rPr>
              <a:t>Suicidal thoughts/self-harming ​</a:t>
            </a:r>
          </a:p>
          <a:p>
            <a:pPr marL="0" lvl="1" indent="-342900">
              <a:spcBef>
                <a:spcPts val="0"/>
              </a:spcBef>
              <a:buFont typeface="Arial"/>
              <a:buChar char="•"/>
            </a:pPr>
            <a:r>
              <a:rPr lang="en-US" sz="2200" dirty="0">
                <a:latin typeface="+mj-lt"/>
                <a:cs typeface="Arial"/>
              </a:rPr>
              <a:t>Breakdown in trust</a:t>
            </a:r>
          </a:p>
          <a:p>
            <a:pPr marL="0" indent="-285750">
              <a:spcBef>
                <a:spcPts val="0"/>
              </a:spcBef>
              <a:buFont typeface="Arial"/>
              <a:buChar char="•"/>
            </a:pPr>
            <a:r>
              <a:rPr lang="en-US" sz="2200" dirty="0">
                <a:latin typeface="+mj-lt"/>
                <a:cs typeface="Arial"/>
              </a:rPr>
              <a:t>Dizziness​</a:t>
            </a:r>
            <a:endParaRPr lang="en-US" sz="2200" dirty="0">
              <a:latin typeface="+mj-lt"/>
              <a:cs typeface="Calibri"/>
            </a:endParaRPr>
          </a:p>
          <a:p>
            <a:pPr marL="0" indent="-285750">
              <a:spcBef>
                <a:spcPts val="0"/>
              </a:spcBef>
              <a:buFont typeface="Arial"/>
              <a:buChar char="•"/>
            </a:pPr>
            <a:r>
              <a:rPr lang="en-US" sz="2200" dirty="0">
                <a:latin typeface="+mj-lt"/>
                <a:cs typeface="Arial"/>
              </a:rPr>
              <a:t>Dilated pupils​</a:t>
            </a:r>
          </a:p>
          <a:p>
            <a:pPr marL="0" indent="-285750">
              <a:spcBef>
                <a:spcPts val="0"/>
              </a:spcBef>
              <a:buFont typeface="Arial"/>
              <a:buChar char="•"/>
            </a:pPr>
            <a:r>
              <a:rPr lang="en-US" sz="2200" dirty="0">
                <a:latin typeface="+mj-lt"/>
                <a:cs typeface="Arial"/>
              </a:rPr>
              <a:t>Dry mouth​</a:t>
            </a:r>
          </a:p>
          <a:p>
            <a:pPr marL="0" indent="-285750">
              <a:spcBef>
                <a:spcPts val="0"/>
              </a:spcBef>
              <a:buFont typeface="Arial"/>
              <a:buChar char="•"/>
            </a:pPr>
            <a:r>
              <a:rPr lang="en-US" sz="2200" dirty="0">
                <a:latin typeface="+mj-lt"/>
                <a:cs typeface="Arial"/>
              </a:rPr>
              <a:t>Muscle tension​</a:t>
            </a:r>
          </a:p>
          <a:p>
            <a:pPr marL="0" indent="-285750">
              <a:spcBef>
                <a:spcPts val="0"/>
              </a:spcBef>
              <a:buFont typeface="Arial"/>
              <a:buChar char="•"/>
            </a:pPr>
            <a:r>
              <a:rPr lang="en-US" sz="2200" dirty="0">
                <a:latin typeface="+mj-lt"/>
                <a:cs typeface="Arial"/>
              </a:rPr>
              <a:t>Hyperventilation​</a:t>
            </a:r>
          </a:p>
          <a:p>
            <a:pPr marL="0" indent="-285750">
              <a:spcBef>
                <a:spcPts val="0"/>
              </a:spcBef>
              <a:buFont typeface="Arial"/>
              <a:buChar char="•"/>
            </a:pPr>
            <a:r>
              <a:rPr lang="en-US" sz="2200" dirty="0">
                <a:latin typeface="+mj-lt"/>
                <a:cs typeface="Arial"/>
              </a:rPr>
              <a:t>Rapid Speech​</a:t>
            </a:r>
          </a:p>
          <a:p>
            <a:pPr marL="0" indent="-285750">
              <a:spcBef>
                <a:spcPts val="0"/>
              </a:spcBef>
              <a:buFont typeface="Arial"/>
              <a:buChar char="•"/>
            </a:pPr>
            <a:r>
              <a:rPr lang="en-US" sz="2200" dirty="0">
                <a:latin typeface="+mj-lt"/>
                <a:cs typeface="Arial"/>
              </a:rPr>
              <a:t>Anxiety​</a:t>
            </a:r>
          </a:p>
          <a:p>
            <a:pPr marL="0" indent="-285750">
              <a:spcBef>
                <a:spcPts val="0"/>
              </a:spcBef>
              <a:buFont typeface="Arial"/>
              <a:buChar char="•"/>
            </a:pPr>
            <a:r>
              <a:rPr lang="en-US" sz="2200" dirty="0">
                <a:latin typeface="+mj-lt"/>
                <a:cs typeface="Arial"/>
              </a:rPr>
              <a:t>Floods of Emotion​</a:t>
            </a:r>
          </a:p>
          <a:p>
            <a:pPr marL="0" indent="-285750">
              <a:spcBef>
                <a:spcPts val="0"/>
              </a:spcBef>
              <a:buFont typeface="Arial"/>
              <a:buChar char="•"/>
            </a:pPr>
            <a:r>
              <a:rPr lang="en-US" sz="2200" dirty="0">
                <a:latin typeface="+mj-lt"/>
                <a:cs typeface="Arial"/>
              </a:rPr>
              <a:t>Unfocused eyes​</a:t>
            </a:r>
          </a:p>
          <a:p>
            <a:pPr marL="0" indent="-285750">
              <a:spcBef>
                <a:spcPts val="0"/>
              </a:spcBef>
              <a:buFont typeface="Arial"/>
              <a:buChar char="•"/>
            </a:pPr>
            <a:r>
              <a:rPr lang="en-US" sz="2200" dirty="0">
                <a:latin typeface="+mj-lt"/>
                <a:cs typeface="Arial"/>
              </a:rPr>
              <a:t>Disassociation​</a:t>
            </a:r>
          </a:p>
          <a:p>
            <a:pPr marL="0" indent="-285750">
              <a:spcBef>
                <a:spcPts val="0"/>
              </a:spcBef>
              <a:buFont typeface="Arial"/>
              <a:buChar char="•"/>
            </a:pPr>
            <a:r>
              <a:rPr lang="en-US" sz="2200" dirty="0">
                <a:latin typeface="+mj-lt"/>
                <a:cs typeface="Arial"/>
              </a:rPr>
              <a:t>Low energy​</a:t>
            </a:r>
          </a:p>
          <a:p>
            <a:pPr marL="0" indent="-285750">
              <a:spcBef>
                <a:spcPts val="0"/>
              </a:spcBef>
              <a:buFont typeface="Arial"/>
              <a:buChar char="•"/>
            </a:pPr>
            <a:r>
              <a:rPr lang="en-US" sz="2200" dirty="0">
                <a:latin typeface="+mj-lt"/>
                <a:cs typeface="Arial"/>
              </a:rPr>
              <a:t>Non-responsive</a:t>
            </a:r>
          </a:p>
          <a:p>
            <a:pPr marL="800100" lvl="1" indent="-342900">
              <a:buFont typeface="Arial"/>
              <a:buChar char="•"/>
            </a:pPr>
            <a:endParaRPr lang="en-US" sz="2000" dirty="0">
              <a:latin typeface="Century Gothic"/>
              <a:cs typeface="Arial"/>
            </a:endParaRPr>
          </a:p>
          <a:p>
            <a:endParaRPr lang="en-US" dirty="0"/>
          </a:p>
        </p:txBody>
      </p:sp>
      <p:pic>
        <p:nvPicPr>
          <p:cNvPr id="6" name="Picture 5">
            <a:extLst>
              <a:ext uri="{FF2B5EF4-FFF2-40B4-BE49-F238E27FC236}">
                <a16:creationId xmlns:a16="http://schemas.microsoft.com/office/drawing/2014/main" id="{B1C1D1C4-B710-9DE0-5FAE-F431BFC32696}"/>
              </a:ext>
            </a:extLst>
          </p:cNvPr>
          <p:cNvPicPr>
            <a:picLocks noChangeAspect="1"/>
          </p:cNvPicPr>
          <p:nvPr/>
        </p:nvPicPr>
        <p:blipFill>
          <a:blip r:embed="rId3"/>
          <a:stretch>
            <a:fillRect/>
          </a:stretch>
        </p:blipFill>
        <p:spPr>
          <a:xfrm>
            <a:off x="4684275" y="493725"/>
            <a:ext cx="941150" cy="1564469"/>
          </a:xfrm>
          <a:prstGeom prst="rect">
            <a:avLst/>
          </a:prstGeom>
          <a:ln w="28575">
            <a:solidFill>
              <a:srgbClr val="C00000"/>
            </a:solidFill>
          </a:ln>
        </p:spPr>
      </p:pic>
      <p:sp>
        <p:nvSpPr>
          <p:cNvPr id="7" name="TextBox 6">
            <a:extLst>
              <a:ext uri="{FF2B5EF4-FFF2-40B4-BE49-F238E27FC236}">
                <a16:creationId xmlns:a16="http://schemas.microsoft.com/office/drawing/2014/main" id="{0CA2F55C-2DFA-BBE0-9683-65D57F0BF55B}"/>
              </a:ext>
            </a:extLst>
          </p:cNvPr>
          <p:cNvSpPr txBox="1"/>
          <p:nvPr/>
        </p:nvSpPr>
        <p:spPr>
          <a:xfrm>
            <a:off x="5507638" y="621218"/>
            <a:ext cx="2006568" cy="584775"/>
          </a:xfrm>
          <a:prstGeom prst="rect">
            <a:avLst/>
          </a:prstGeom>
          <a:solidFill>
            <a:srgbClr val="00B050"/>
          </a:solidFill>
          <a:ln w="28575">
            <a:solidFill>
              <a:srgbClr val="C00000"/>
            </a:solidFill>
          </a:ln>
        </p:spPr>
        <p:txBody>
          <a:bodyPr wrap="square" rtlCol="0">
            <a:spAutoFit/>
          </a:bodyPr>
          <a:lstStyle/>
          <a:p>
            <a:pPr algn="ctr"/>
            <a:r>
              <a:rPr lang="en-US" sz="1600" b="1" i="1" dirty="0">
                <a:solidFill>
                  <a:schemeClr val="bg1"/>
                </a:solidFill>
                <a:latin typeface="Arial Narrow" panose="020B0604020202020204" pitchFamily="34" charset="0"/>
                <a:cs typeface="Arial Narrow" panose="020B0604020202020204" pitchFamily="34" charset="0"/>
              </a:rPr>
              <a:t>Be a part of the SOLUTION</a:t>
            </a:r>
          </a:p>
        </p:txBody>
      </p:sp>
      <p:pic>
        <p:nvPicPr>
          <p:cNvPr id="5" name="Picture 4">
            <a:extLst>
              <a:ext uri="{FF2B5EF4-FFF2-40B4-BE49-F238E27FC236}">
                <a16:creationId xmlns:a16="http://schemas.microsoft.com/office/drawing/2014/main" id="{97F89650-B28E-76F1-E6CC-14442855B56A}"/>
              </a:ext>
            </a:extLst>
          </p:cNvPr>
          <p:cNvPicPr>
            <a:picLocks noChangeAspect="1"/>
          </p:cNvPicPr>
          <p:nvPr/>
        </p:nvPicPr>
        <p:blipFill>
          <a:blip r:embed="rId4"/>
          <a:stretch>
            <a:fillRect/>
          </a:stretch>
        </p:blipFill>
        <p:spPr>
          <a:xfrm>
            <a:off x="8504697" y="3457249"/>
            <a:ext cx="2660811" cy="1167022"/>
          </a:xfrm>
          <a:prstGeom prst="rect">
            <a:avLst/>
          </a:prstGeom>
          <a:ln w="28575">
            <a:solidFill>
              <a:srgbClr val="002060"/>
            </a:solidFill>
          </a:ln>
        </p:spPr>
      </p:pic>
    </p:spTree>
    <p:extLst>
      <p:ext uri="{BB962C8B-B14F-4D97-AF65-F5344CB8AC3E}">
        <p14:creationId xmlns:p14="http://schemas.microsoft.com/office/powerpoint/2010/main" val="1085312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4E5FC-EF56-A642-1E51-ACE17C943599}"/>
              </a:ext>
            </a:extLst>
          </p:cNvPr>
          <p:cNvSpPr>
            <a:spLocks noGrp="1"/>
          </p:cNvSpPr>
          <p:nvPr>
            <p:ph type="title"/>
          </p:nvPr>
        </p:nvSpPr>
        <p: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lstStyle/>
          <a:p>
            <a:r>
              <a:rPr lang="en-US" b="1" i="1" dirty="0">
                <a:solidFill>
                  <a:schemeClr val="bg1"/>
                </a:solidFill>
                <a:latin typeface="Arial Narrow" panose="020B0604020202020204" pitchFamily="34" charset="0"/>
                <a:cs typeface="Arial Narrow" panose="020B0604020202020204" pitchFamily="34" charset="0"/>
              </a:rPr>
              <a:t>Who We Are and What We Believe</a:t>
            </a:r>
            <a:br>
              <a:rPr lang="en-US" b="1" i="1" dirty="0">
                <a:solidFill>
                  <a:schemeClr val="bg1"/>
                </a:solidFill>
                <a:latin typeface="Arial Narrow" panose="020B0604020202020204" pitchFamily="34" charset="0"/>
                <a:cs typeface="Arial Narrow" panose="020B0604020202020204" pitchFamily="34" charset="0"/>
              </a:rPr>
            </a:br>
            <a:r>
              <a:rPr lang="en-US" sz="3600" b="1" i="1" dirty="0">
                <a:solidFill>
                  <a:schemeClr val="bg1"/>
                </a:solidFill>
                <a:latin typeface="Arial Narrow" panose="020B0604020202020204" pitchFamily="34" charset="0"/>
                <a:cs typeface="Arial Narrow" panose="020B0604020202020204" pitchFamily="34" charset="0"/>
              </a:rPr>
              <a:t>- Manual Statements</a:t>
            </a:r>
          </a:p>
        </p:txBody>
      </p:sp>
      <p:sp>
        <p:nvSpPr>
          <p:cNvPr id="3" name="Content Placeholder 2">
            <a:extLst>
              <a:ext uri="{FF2B5EF4-FFF2-40B4-BE49-F238E27FC236}">
                <a16:creationId xmlns:a16="http://schemas.microsoft.com/office/drawing/2014/main" id="{0DC51E96-9D0D-98F3-F6B3-124080EC6C32}"/>
              </a:ext>
            </a:extLst>
          </p:cNvPr>
          <p:cNvSpPr>
            <a:spLocks noGrp="1"/>
          </p:cNvSpPr>
          <p:nvPr>
            <p:ph idx="1"/>
          </p:nvPr>
        </p:nvSpPr>
        <p:spPr>
          <a:xfrm>
            <a:off x="838200" y="1825625"/>
            <a:ext cx="10515600" cy="4667250"/>
          </a:xfrm>
          <a:solidFill>
            <a:schemeClr val="accent1">
              <a:lumMod val="20000"/>
              <a:lumOff val="80000"/>
            </a:schemeClr>
          </a:solidFill>
        </p:spPr>
        <p:txBody>
          <a:bodyPr>
            <a:noAutofit/>
          </a:bodyPr>
          <a:lstStyle/>
          <a:p>
            <a:pPr marL="0" indent="0">
              <a:spcBef>
                <a:spcPts val="0"/>
              </a:spcBef>
              <a:buNone/>
            </a:pPr>
            <a:endParaRPr lang="en-US" sz="800" dirty="0"/>
          </a:p>
          <a:p>
            <a:pPr marL="0" indent="0">
              <a:spcBef>
                <a:spcPts val="0"/>
              </a:spcBef>
              <a:buNone/>
            </a:pPr>
            <a:r>
              <a:rPr lang="en-US" dirty="0"/>
              <a:t>“[T]he distinctive mission of the Church of the Nazarene,” [is] namely “to spread </a:t>
            </a:r>
            <a:r>
              <a:rPr lang="en-US" b="1" dirty="0"/>
              <a:t>scriptural holiness </a:t>
            </a:r>
            <a:r>
              <a:rPr lang="en-US" dirty="0"/>
              <a:t>. . . [as] the key element in a core of </a:t>
            </a:r>
            <a:r>
              <a:rPr lang="en-US" dirty="0" err="1"/>
              <a:t>nonnegotiables</a:t>
            </a:r>
            <a:r>
              <a:rPr lang="en-US" dirty="0"/>
              <a:t> which represent the Nazarene identity.” </a:t>
            </a:r>
          </a:p>
          <a:p>
            <a:pPr marL="0" indent="0">
              <a:spcBef>
                <a:spcPts val="0"/>
              </a:spcBef>
              <a:buNone/>
            </a:pPr>
            <a:endParaRPr lang="en-US" dirty="0"/>
          </a:p>
          <a:p>
            <a:pPr marL="0" indent="0">
              <a:spcBef>
                <a:spcPts val="0"/>
              </a:spcBef>
              <a:buNone/>
            </a:pPr>
            <a:r>
              <a:rPr lang="en-US" dirty="0"/>
              <a:t>“The Nazarene founders invested significantly in higher education, believing it essential for </a:t>
            </a:r>
            <a:r>
              <a:rPr lang="en-US" b="1" dirty="0"/>
              <a:t>training pastors </a:t>
            </a:r>
            <a:r>
              <a:rPr lang="en-US" dirty="0"/>
              <a:t>and other Christian workers and for </a:t>
            </a:r>
            <a:r>
              <a:rPr lang="en-US" b="1" dirty="0"/>
              <a:t>shaping the laity</a:t>
            </a:r>
            <a:r>
              <a:rPr lang="en-US" dirty="0"/>
              <a:t>.”</a:t>
            </a:r>
            <a:endParaRPr lang="en-US" dirty="0">
              <a:effectLst/>
            </a:endParaRPr>
          </a:p>
          <a:p>
            <a:pPr marL="0" indent="0">
              <a:spcBef>
                <a:spcPts val="0"/>
              </a:spcBef>
              <a:buNone/>
            </a:pPr>
            <a:endParaRPr lang="en-US" dirty="0"/>
          </a:p>
          <a:p>
            <a:pPr marL="0" indent="0">
              <a:spcBef>
                <a:spcPts val="0"/>
              </a:spcBef>
              <a:buNone/>
            </a:pPr>
            <a:r>
              <a:rPr lang="en-US" dirty="0"/>
              <a:t>Grounded in the Wesleyan tradition, Nazarenes understand themselves to be a people who are Christian, Holiness, and Missional, and embrace as their mission statement: </a:t>
            </a:r>
            <a:r>
              <a:rPr lang="en-US" u="sng" dirty="0">
                <a:hlinkClick r:id="rId2"/>
              </a:rPr>
              <a:t>“To make Christlike disciples in the nations.”</a:t>
            </a:r>
            <a:endParaRPr lang="en-US" dirty="0"/>
          </a:p>
          <a:p>
            <a:pPr marL="0" indent="0">
              <a:spcBef>
                <a:spcPts val="0"/>
              </a:spcBef>
              <a:buNone/>
            </a:pPr>
            <a:endParaRPr lang="en-US" sz="1800" dirty="0"/>
          </a:p>
        </p:txBody>
      </p:sp>
      <p:pic>
        <p:nvPicPr>
          <p:cNvPr id="10" name="Picture 9">
            <a:extLst>
              <a:ext uri="{FF2B5EF4-FFF2-40B4-BE49-F238E27FC236}">
                <a16:creationId xmlns:a16="http://schemas.microsoft.com/office/drawing/2014/main" id="{0A409B18-0208-71EF-999D-E67CEB88E07A}"/>
              </a:ext>
            </a:extLst>
          </p:cNvPr>
          <p:cNvPicPr>
            <a:picLocks noChangeAspect="1"/>
          </p:cNvPicPr>
          <p:nvPr/>
        </p:nvPicPr>
        <p:blipFill>
          <a:blip r:embed="rId3"/>
          <a:stretch>
            <a:fillRect/>
          </a:stretch>
        </p:blipFill>
        <p:spPr>
          <a:xfrm>
            <a:off x="6972657" y="1027906"/>
            <a:ext cx="3952017" cy="541809"/>
          </a:xfrm>
          <a:prstGeom prst="rect">
            <a:avLst/>
          </a:prstGeom>
        </p:spPr>
      </p:pic>
    </p:spTree>
    <p:extLst>
      <p:ext uri="{BB962C8B-B14F-4D97-AF65-F5344CB8AC3E}">
        <p14:creationId xmlns:p14="http://schemas.microsoft.com/office/powerpoint/2010/main" val="167961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8E9FB6-FAB1-E40A-2BFA-E30E71ABAD8D}"/>
              </a:ext>
            </a:extLst>
          </p:cNvPr>
          <p:cNvPicPr>
            <a:picLocks noChangeAspect="1"/>
          </p:cNvPicPr>
          <p:nvPr/>
        </p:nvPicPr>
        <p:blipFill>
          <a:blip r:embed="rId2"/>
          <a:stretch>
            <a:fillRect/>
          </a:stretch>
        </p:blipFill>
        <p:spPr>
          <a:xfrm>
            <a:off x="755946" y="55103"/>
            <a:ext cx="8732439" cy="6747794"/>
          </a:xfrm>
          <a:prstGeom prst="rect">
            <a:avLst/>
          </a:prstGeom>
          <a:ln w="38100">
            <a:solidFill>
              <a:schemeClr val="tx1"/>
            </a:solidFill>
          </a:ln>
        </p:spPr>
      </p:pic>
      <p:sp>
        <p:nvSpPr>
          <p:cNvPr id="6" name="TextBox 5">
            <a:extLst>
              <a:ext uri="{FF2B5EF4-FFF2-40B4-BE49-F238E27FC236}">
                <a16:creationId xmlns:a16="http://schemas.microsoft.com/office/drawing/2014/main" id="{C49ED066-B3E1-DCF7-9725-B29457956161}"/>
              </a:ext>
            </a:extLst>
          </p:cNvPr>
          <p:cNvSpPr txBox="1"/>
          <p:nvPr/>
        </p:nvSpPr>
        <p:spPr>
          <a:xfrm>
            <a:off x="10058400" y="1912043"/>
            <a:ext cx="1579418" cy="2677656"/>
          </a:xfrm>
          <a:prstGeom prst="rect">
            <a:avLst/>
          </a:prstGeom>
          <a:solidFill>
            <a:schemeClr val="accent5">
              <a:lumMod val="20000"/>
              <a:lumOff val="80000"/>
            </a:schemeClr>
          </a:solidFill>
          <a:ln w="38100">
            <a:solidFill>
              <a:schemeClr val="tx1"/>
            </a:solidFill>
          </a:ln>
        </p:spPr>
        <p:txBody>
          <a:bodyPr wrap="square" rtlCol="0">
            <a:spAutoFit/>
          </a:bodyPr>
          <a:lstStyle/>
          <a:p>
            <a:pPr algn="ctr"/>
            <a:r>
              <a:rPr lang="en-US" sz="2800" b="1" i="1" dirty="0">
                <a:latin typeface="Arial Narrow" panose="020B0604020202020204" pitchFamily="34" charset="0"/>
                <a:cs typeface="Arial Narrow" panose="020B0604020202020204" pitchFamily="34" charset="0"/>
              </a:rPr>
              <a:t>Check out the </a:t>
            </a:r>
            <a:r>
              <a:rPr lang="en-US" sz="2800" b="1" i="1" dirty="0">
                <a:solidFill>
                  <a:srgbClr val="096F30"/>
                </a:solidFill>
                <a:latin typeface="Arial Narrow" panose="020B0604020202020204" pitchFamily="34" charset="0"/>
                <a:cs typeface="Arial Narrow" panose="020B0604020202020204" pitchFamily="34" charset="0"/>
              </a:rPr>
              <a:t>MVNU </a:t>
            </a:r>
            <a:r>
              <a:rPr lang="en-US" sz="2800" b="1" i="1" dirty="0">
                <a:solidFill>
                  <a:schemeClr val="accent1">
                    <a:lumMod val="75000"/>
                  </a:schemeClr>
                </a:solidFill>
                <a:latin typeface="Arial Narrow" panose="020B0604020202020204" pitchFamily="34" charset="0"/>
                <a:cs typeface="Arial Narrow" panose="020B0604020202020204" pitchFamily="34" charset="0"/>
              </a:rPr>
              <a:t>Civil Rights Brochure</a:t>
            </a:r>
          </a:p>
        </p:txBody>
      </p:sp>
      <p:pic>
        <p:nvPicPr>
          <p:cNvPr id="8" name="Graphic 7" descr="Magnifying glass">
            <a:extLst>
              <a:ext uri="{FF2B5EF4-FFF2-40B4-BE49-F238E27FC236}">
                <a16:creationId xmlns:a16="http://schemas.microsoft.com/office/drawing/2014/main" id="{1B2D316C-CE80-459F-1076-43F55DE01D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23418" y="1217849"/>
            <a:ext cx="914400" cy="914400"/>
          </a:xfrm>
          <a:prstGeom prst="rect">
            <a:avLst/>
          </a:prstGeom>
        </p:spPr>
      </p:pic>
    </p:spTree>
    <p:extLst>
      <p:ext uri="{BB962C8B-B14F-4D97-AF65-F5344CB8AC3E}">
        <p14:creationId xmlns:p14="http://schemas.microsoft.com/office/powerpoint/2010/main" val="3292778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E6FC44-66B0-D613-5126-4B396FB75811}"/>
              </a:ext>
            </a:extLst>
          </p:cNvPr>
          <p:cNvSpPr>
            <a:spLocks noGrp="1"/>
          </p:cNvSpPr>
          <p:nvPr>
            <p:ph idx="1"/>
          </p:nvPr>
        </p:nvSpPr>
        <p:spPr>
          <a:xfrm>
            <a:off x="838200" y="441036"/>
            <a:ext cx="10515600" cy="4738255"/>
          </a:xfrm>
          <a:solidFill>
            <a:srgbClr val="002060"/>
          </a:solidFill>
        </p:spPr>
        <p:txBody>
          <a:bodyPr/>
          <a:lstStyle/>
          <a:p>
            <a:pPr marL="0" indent="0">
              <a:buNone/>
            </a:pPr>
            <a:r>
              <a:rPr lang="en-US" sz="3600" dirty="0">
                <a:solidFill>
                  <a:schemeClr val="bg1"/>
                </a:solidFill>
              </a:rPr>
              <a:t>For the complete </a:t>
            </a:r>
            <a:r>
              <a:rPr lang="en-US" sz="3600" b="1" i="1" dirty="0">
                <a:solidFill>
                  <a:schemeClr val="bg1"/>
                </a:solidFill>
              </a:rPr>
              <a:t>policies, go to </a:t>
            </a:r>
            <a:r>
              <a:rPr lang="en-US" sz="3600" dirty="0">
                <a:solidFill>
                  <a:schemeClr val="bg1"/>
                </a:solidFill>
              </a:rPr>
              <a:t> </a:t>
            </a:r>
            <a:r>
              <a:rPr lang="en-US" sz="3600" dirty="0">
                <a:solidFill>
                  <a:schemeClr val="bg1"/>
                </a:solidFill>
                <a:hlinkClick r:id="rId2"/>
              </a:rPr>
              <a:t>www.mvnu.edu/titleix</a:t>
            </a:r>
            <a:endParaRPr lang="en-US" sz="3600" dirty="0">
              <a:solidFill>
                <a:schemeClr val="bg1"/>
              </a:solidFill>
            </a:endParaRPr>
          </a:p>
          <a:p>
            <a:pPr marL="0" indent="0">
              <a:buNone/>
            </a:pPr>
            <a:endParaRPr lang="en-US" dirty="0">
              <a:solidFill>
                <a:schemeClr val="bg1"/>
              </a:solidFill>
            </a:endParaRPr>
          </a:p>
          <a:p>
            <a:pPr>
              <a:buFont typeface="Wingdings" pitchFamily="2" charset="2"/>
              <a:buChar char="Ø"/>
            </a:pPr>
            <a:r>
              <a:rPr lang="en-US" dirty="0">
                <a:solidFill>
                  <a:schemeClr val="bg1"/>
                </a:solidFill>
              </a:rPr>
              <a:t>Amnesty </a:t>
            </a:r>
          </a:p>
          <a:p>
            <a:pPr>
              <a:buFont typeface="Wingdings" pitchFamily="2" charset="2"/>
              <a:buChar char="Ø"/>
            </a:pPr>
            <a:r>
              <a:rPr lang="en-US" dirty="0">
                <a:solidFill>
                  <a:schemeClr val="bg1"/>
                </a:solidFill>
              </a:rPr>
              <a:t>Reporting Options</a:t>
            </a:r>
          </a:p>
          <a:p>
            <a:pPr>
              <a:buFont typeface="Wingdings" pitchFamily="2" charset="2"/>
              <a:buChar char="Ø"/>
            </a:pPr>
            <a:r>
              <a:rPr lang="en-US" dirty="0">
                <a:solidFill>
                  <a:schemeClr val="bg1"/>
                </a:solidFill>
              </a:rPr>
              <a:t>Prohibited Conduct </a:t>
            </a:r>
          </a:p>
          <a:p>
            <a:pPr>
              <a:buFont typeface="Wingdings" pitchFamily="2" charset="2"/>
              <a:buChar char="Ø"/>
            </a:pPr>
            <a:r>
              <a:rPr lang="en-US" dirty="0">
                <a:solidFill>
                  <a:schemeClr val="bg1"/>
                </a:solidFill>
              </a:rPr>
              <a:t>Consent, Force, Coercion, Incapacitation</a:t>
            </a:r>
          </a:p>
          <a:p>
            <a:pPr>
              <a:buFont typeface="Wingdings" pitchFamily="2" charset="2"/>
              <a:buChar char="Ø"/>
            </a:pPr>
            <a:r>
              <a:rPr lang="en-US" dirty="0">
                <a:solidFill>
                  <a:schemeClr val="bg1"/>
                </a:solidFill>
              </a:rPr>
              <a:t>Relationships</a:t>
            </a:r>
          </a:p>
          <a:p>
            <a:pPr>
              <a:buFont typeface="Wingdings" pitchFamily="2" charset="2"/>
              <a:buChar char="Ø"/>
            </a:pPr>
            <a:r>
              <a:rPr lang="en-US" dirty="0">
                <a:solidFill>
                  <a:schemeClr val="bg1"/>
                </a:solidFill>
              </a:rPr>
              <a:t>Complaint Resolution Processes &amp; Flowchart</a:t>
            </a:r>
          </a:p>
        </p:txBody>
      </p:sp>
      <p:pic>
        <p:nvPicPr>
          <p:cNvPr id="7" name="Picture 6">
            <a:extLst>
              <a:ext uri="{FF2B5EF4-FFF2-40B4-BE49-F238E27FC236}">
                <a16:creationId xmlns:a16="http://schemas.microsoft.com/office/drawing/2014/main" id="{6DF25C22-AF5F-BA61-EEB4-6E5D932F4E19}"/>
              </a:ext>
            </a:extLst>
          </p:cNvPr>
          <p:cNvPicPr>
            <a:picLocks noChangeAspect="1"/>
          </p:cNvPicPr>
          <p:nvPr/>
        </p:nvPicPr>
        <p:blipFill>
          <a:blip r:embed="rId3"/>
          <a:stretch>
            <a:fillRect/>
          </a:stretch>
        </p:blipFill>
        <p:spPr>
          <a:xfrm>
            <a:off x="8373094" y="1637146"/>
            <a:ext cx="2590470" cy="2590470"/>
          </a:xfrm>
          <a:prstGeom prst="rect">
            <a:avLst/>
          </a:prstGeom>
        </p:spPr>
      </p:pic>
      <p:sp>
        <p:nvSpPr>
          <p:cNvPr id="8" name="TextBox 7">
            <a:extLst>
              <a:ext uri="{FF2B5EF4-FFF2-40B4-BE49-F238E27FC236}">
                <a16:creationId xmlns:a16="http://schemas.microsoft.com/office/drawing/2014/main" id="{E7D13B26-A3FE-81A5-4E56-009129F312C5}"/>
              </a:ext>
            </a:extLst>
          </p:cNvPr>
          <p:cNvSpPr txBox="1"/>
          <p:nvPr/>
        </p:nvSpPr>
        <p:spPr>
          <a:xfrm>
            <a:off x="803564" y="5556004"/>
            <a:ext cx="10550236" cy="975425"/>
          </a:xfrm>
          <a:prstGeom prst="rect">
            <a:avLst/>
          </a:prstGeom>
          <a:solidFill>
            <a:srgbClr val="096F30"/>
          </a:solidFill>
        </p:spPr>
        <p:txBody>
          <a:bodyPr wrap="square" rtlCol="0">
            <a:spAutoFit/>
          </a:bodyPr>
          <a:lstStyle/>
          <a:p>
            <a:endParaRPr lang="en-US" dirty="0"/>
          </a:p>
        </p:txBody>
      </p:sp>
      <p:pic>
        <p:nvPicPr>
          <p:cNvPr id="10" name="Picture 9">
            <a:extLst>
              <a:ext uri="{FF2B5EF4-FFF2-40B4-BE49-F238E27FC236}">
                <a16:creationId xmlns:a16="http://schemas.microsoft.com/office/drawing/2014/main" id="{97E86B6F-E44A-7782-0F2B-60621018E493}"/>
              </a:ext>
            </a:extLst>
          </p:cNvPr>
          <p:cNvPicPr>
            <a:picLocks noChangeAspect="1"/>
          </p:cNvPicPr>
          <p:nvPr/>
        </p:nvPicPr>
        <p:blipFill>
          <a:blip r:embed="rId4"/>
          <a:stretch>
            <a:fillRect/>
          </a:stretch>
        </p:blipFill>
        <p:spPr>
          <a:xfrm>
            <a:off x="2927317" y="5442577"/>
            <a:ext cx="6337365" cy="1195729"/>
          </a:xfrm>
          <a:prstGeom prst="rect">
            <a:avLst/>
          </a:prstGeom>
        </p:spPr>
      </p:pic>
    </p:spTree>
    <p:extLst>
      <p:ext uri="{BB962C8B-B14F-4D97-AF65-F5344CB8AC3E}">
        <p14:creationId xmlns:p14="http://schemas.microsoft.com/office/powerpoint/2010/main" val="703386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4E5FC-EF56-A642-1E51-ACE17C943599}"/>
              </a:ext>
            </a:extLst>
          </p:cNvPr>
          <p:cNvSpPr>
            <a:spLocks noGrp="1"/>
          </p:cNvSpPr>
          <p:nvPr>
            <p:ph type="title"/>
          </p:nvPr>
        </p:nvSpPr>
        <p:sp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p:spPr>
        <p:txBody>
          <a:bodyPr/>
          <a:lstStyle/>
          <a:p>
            <a:r>
              <a:rPr lang="en-US" b="1" i="1" dirty="0">
                <a:solidFill>
                  <a:schemeClr val="bg1"/>
                </a:solidFill>
                <a:latin typeface="Arial Narrow" panose="020B0604020202020204" pitchFamily="34" charset="0"/>
                <a:cs typeface="Arial Narrow" panose="020B0604020202020204" pitchFamily="34" charset="0"/>
              </a:rPr>
              <a:t>Scripture supports our mission  </a:t>
            </a:r>
          </a:p>
        </p:txBody>
      </p:sp>
      <p:sp>
        <p:nvSpPr>
          <p:cNvPr id="3" name="Content Placeholder 2">
            <a:extLst>
              <a:ext uri="{FF2B5EF4-FFF2-40B4-BE49-F238E27FC236}">
                <a16:creationId xmlns:a16="http://schemas.microsoft.com/office/drawing/2014/main" id="{0DC51E96-9D0D-98F3-F6B3-124080EC6C32}"/>
              </a:ext>
            </a:extLst>
          </p:cNvPr>
          <p:cNvSpPr>
            <a:spLocks noGrp="1"/>
          </p:cNvSpPr>
          <p:nvPr>
            <p:ph idx="1"/>
          </p:nvPr>
        </p:nvSpPr>
        <p:spPr>
          <a:xfrm>
            <a:off x="838200" y="1825625"/>
            <a:ext cx="10515600" cy="4667250"/>
          </a:xfrm>
          <a:solidFill>
            <a:schemeClr val="accent1">
              <a:lumMod val="20000"/>
              <a:lumOff val="80000"/>
            </a:schemeClr>
          </a:solidFill>
        </p:spPr>
        <p:txBody>
          <a:bodyPr>
            <a:noAutofit/>
          </a:bodyPr>
          <a:lstStyle/>
          <a:p>
            <a:pPr marL="0" indent="0" algn="ctr">
              <a:buNone/>
            </a:pPr>
            <a:endParaRPr lang="en-US" sz="800" b="1" i="1" dirty="0">
              <a:solidFill>
                <a:srgbClr val="002060"/>
              </a:solidFill>
              <a:latin typeface="Arial Narrow" panose="020B0604020202020204" pitchFamily="34" charset="0"/>
              <a:cs typeface="Arial Narrow" panose="020B0604020202020204" pitchFamily="34" charset="0"/>
            </a:endParaRPr>
          </a:p>
          <a:p>
            <a:pPr marL="0" indent="0" algn="ctr">
              <a:buNone/>
            </a:pPr>
            <a:endParaRPr lang="en-US" sz="800" b="1" i="1" dirty="0">
              <a:solidFill>
                <a:srgbClr val="002060"/>
              </a:solidFill>
              <a:latin typeface="Arial Narrow" panose="020B0604020202020204" pitchFamily="34" charset="0"/>
              <a:cs typeface="Arial Narrow" panose="020B0604020202020204" pitchFamily="34" charset="0"/>
            </a:endParaRPr>
          </a:p>
          <a:p>
            <a:pPr marL="0" indent="0" algn="ctr">
              <a:buNone/>
            </a:pPr>
            <a:r>
              <a:rPr lang="en-US" sz="3600" b="1" i="1" dirty="0">
                <a:solidFill>
                  <a:srgbClr val="002060"/>
                </a:solidFill>
                <a:latin typeface="Arial Narrow" panose="020B0604020202020204" pitchFamily="34" charset="0"/>
                <a:cs typeface="Arial Narrow" panose="020B0604020202020204" pitchFamily="34" charset="0"/>
              </a:rPr>
              <a:t>“You, my brothers and sisters, were called to be free. But do not use your freedom to indulge the flesh; rather, </a:t>
            </a:r>
            <a:r>
              <a:rPr lang="en-US" sz="3600" b="1" i="1" u="sng" dirty="0">
                <a:solidFill>
                  <a:srgbClr val="002060"/>
                </a:solidFill>
                <a:latin typeface="Arial Narrow" panose="020B0604020202020204" pitchFamily="34" charset="0"/>
                <a:cs typeface="Arial Narrow" panose="020B0604020202020204" pitchFamily="34" charset="0"/>
              </a:rPr>
              <a:t>serve one another humbly in love</a:t>
            </a:r>
            <a:r>
              <a:rPr lang="en-US" sz="3600" b="1" i="1" dirty="0">
                <a:solidFill>
                  <a:srgbClr val="002060"/>
                </a:solidFill>
                <a:latin typeface="Arial Narrow" panose="020B0604020202020204" pitchFamily="34" charset="0"/>
                <a:cs typeface="Arial Narrow" panose="020B0604020202020204" pitchFamily="34" charset="0"/>
              </a:rPr>
              <a:t>. For the </a:t>
            </a:r>
            <a:r>
              <a:rPr lang="en-US" sz="3600" b="1" i="1" u="sng" dirty="0">
                <a:solidFill>
                  <a:srgbClr val="002060"/>
                </a:solidFill>
                <a:latin typeface="Arial Narrow" panose="020B0604020202020204" pitchFamily="34" charset="0"/>
                <a:cs typeface="Arial Narrow" panose="020B0604020202020204" pitchFamily="34" charset="0"/>
              </a:rPr>
              <a:t>entire law </a:t>
            </a:r>
            <a:r>
              <a:rPr lang="en-US" sz="3600" b="1" i="1" dirty="0">
                <a:solidFill>
                  <a:srgbClr val="002060"/>
                </a:solidFill>
                <a:latin typeface="Arial Narrow" panose="020B0604020202020204" pitchFamily="34" charset="0"/>
                <a:cs typeface="Arial Narrow" panose="020B0604020202020204" pitchFamily="34" charset="0"/>
              </a:rPr>
              <a:t>is fulfilled in keeping this one command: “</a:t>
            </a:r>
            <a:r>
              <a:rPr lang="en-US" sz="3600" b="1" i="1" u="sng" dirty="0">
                <a:solidFill>
                  <a:srgbClr val="002060"/>
                </a:solidFill>
                <a:latin typeface="Arial Narrow" panose="020B0604020202020204" pitchFamily="34" charset="0"/>
                <a:cs typeface="Arial Narrow" panose="020B0604020202020204" pitchFamily="34" charset="0"/>
              </a:rPr>
              <a:t>Love</a:t>
            </a:r>
            <a:r>
              <a:rPr lang="en-US" sz="3600" b="1" i="1" dirty="0">
                <a:solidFill>
                  <a:srgbClr val="002060"/>
                </a:solidFill>
                <a:latin typeface="Arial Narrow" panose="020B0604020202020204" pitchFamily="34" charset="0"/>
                <a:cs typeface="Arial Narrow" panose="020B0604020202020204" pitchFamily="34" charset="0"/>
              </a:rPr>
              <a:t> your </a:t>
            </a:r>
            <a:r>
              <a:rPr lang="en-US" sz="3600" b="1" i="1" u="sng" dirty="0">
                <a:solidFill>
                  <a:srgbClr val="002060"/>
                </a:solidFill>
                <a:latin typeface="Arial Narrow" panose="020B0604020202020204" pitchFamily="34" charset="0"/>
                <a:cs typeface="Arial Narrow" panose="020B0604020202020204" pitchFamily="34" charset="0"/>
              </a:rPr>
              <a:t>neighbor as yourself</a:t>
            </a:r>
            <a:r>
              <a:rPr lang="en-US" sz="3600" b="1" i="1" dirty="0">
                <a:solidFill>
                  <a:srgbClr val="002060"/>
                </a:solidFill>
                <a:latin typeface="Arial Narrow" panose="020B0604020202020204" pitchFamily="34" charset="0"/>
                <a:cs typeface="Arial Narrow" panose="020B0604020202020204" pitchFamily="34" charset="0"/>
              </a:rPr>
              <a:t>.”              </a:t>
            </a:r>
          </a:p>
          <a:p>
            <a:pPr marL="0" indent="0" algn="ctr">
              <a:buNone/>
            </a:pPr>
            <a:r>
              <a:rPr lang="en-US" sz="3600" b="1" i="1" dirty="0">
                <a:solidFill>
                  <a:srgbClr val="002060"/>
                </a:solidFill>
                <a:latin typeface="Arial Narrow" panose="020B0604020202020204" pitchFamily="34" charset="0"/>
                <a:cs typeface="Arial Narrow" panose="020B0604020202020204" pitchFamily="34" charset="0"/>
              </a:rPr>
              <a:t>Gal. 5:13-14 (NIV)</a:t>
            </a:r>
          </a:p>
          <a:p>
            <a:pPr marL="0" indent="0">
              <a:spcBef>
                <a:spcPts val="0"/>
              </a:spcBef>
              <a:buNone/>
            </a:pPr>
            <a:endParaRPr lang="en-US" sz="1800" dirty="0"/>
          </a:p>
        </p:txBody>
      </p:sp>
      <p:pic>
        <p:nvPicPr>
          <p:cNvPr id="7" name="Picture 6">
            <a:extLst>
              <a:ext uri="{FF2B5EF4-FFF2-40B4-BE49-F238E27FC236}">
                <a16:creationId xmlns:a16="http://schemas.microsoft.com/office/drawing/2014/main" id="{51EBABAE-1094-3B9F-F472-4F51F0443523}"/>
              </a:ext>
            </a:extLst>
          </p:cNvPr>
          <p:cNvPicPr>
            <a:picLocks noChangeAspect="1"/>
          </p:cNvPicPr>
          <p:nvPr/>
        </p:nvPicPr>
        <p:blipFill>
          <a:blip r:embed="rId2"/>
          <a:stretch>
            <a:fillRect/>
          </a:stretch>
        </p:blipFill>
        <p:spPr>
          <a:xfrm>
            <a:off x="8605253" y="392906"/>
            <a:ext cx="1270000" cy="1270000"/>
          </a:xfrm>
          <a:prstGeom prst="rect">
            <a:avLst/>
          </a:prstGeom>
          <a:ln w="28575">
            <a:solidFill>
              <a:schemeClr val="tx1"/>
            </a:solidFill>
          </a:ln>
        </p:spPr>
      </p:pic>
    </p:spTree>
    <p:extLst>
      <p:ext uri="{BB962C8B-B14F-4D97-AF65-F5344CB8AC3E}">
        <p14:creationId xmlns:p14="http://schemas.microsoft.com/office/powerpoint/2010/main" val="1701923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A0F5E6-1E86-3572-4668-1C2E91A08EB3}"/>
              </a:ext>
            </a:extLst>
          </p:cNvPr>
          <p:cNvSpPr>
            <a:spLocks noGrp="1"/>
          </p:cNvSpPr>
          <p:nvPr>
            <p:ph idx="1"/>
          </p:nvPr>
        </p:nvSpPr>
        <p:spPr>
          <a:xfrm>
            <a:off x="947737" y="3784759"/>
            <a:ext cx="10515600" cy="2399585"/>
          </a:xfrm>
          <a:solidFill>
            <a:schemeClr val="accent6">
              <a:lumMod val="75000"/>
            </a:schemeClr>
          </a:solidFill>
        </p:spPr>
        <p:txBody>
          <a:bodyPr>
            <a:normAutofit/>
          </a:bodyPr>
          <a:lstStyle/>
          <a:p>
            <a:pPr marL="0" indent="0" algn="ctr">
              <a:buNone/>
            </a:pPr>
            <a:endParaRPr lang="en-US" sz="1400" dirty="0">
              <a:solidFill>
                <a:schemeClr val="bg1"/>
              </a:solidFill>
            </a:endParaRPr>
          </a:p>
          <a:p>
            <a:pPr marL="0" indent="0" algn="ctr">
              <a:buNone/>
            </a:pPr>
            <a:r>
              <a:rPr lang="en-US" sz="4000" b="1" dirty="0">
                <a:solidFill>
                  <a:schemeClr val="bg1"/>
                </a:solidFill>
              </a:rPr>
              <a:t>2 Civil Rights Policies </a:t>
            </a:r>
          </a:p>
          <a:p>
            <a:pPr algn="ctr"/>
            <a:r>
              <a:rPr lang="en-US" sz="3200" i="1" dirty="0">
                <a:solidFill>
                  <a:schemeClr val="bg1"/>
                </a:solidFill>
              </a:rPr>
              <a:t>Discrimination, Harassment, Sexual Misconduct</a:t>
            </a:r>
          </a:p>
          <a:p>
            <a:pPr algn="ctr"/>
            <a:r>
              <a:rPr lang="en-US" sz="3200" i="1" dirty="0">
                <a:solidFill>
                  <a:schemeClr val="bg1"/>
                </a:solidFill>
              </a:rPr>
              <a:t>Resolving Complaints under ADA/Section 505</a:t>
            </a:r>
          </a:p>
        </p:txBody>
      </p:sp>
      <p:pic>
        <p:nvPicPr>
          <p:cNvPr id="5" name="Picture 4">
            <a:extLst>
              <a:ext uri="{FF2B5EF4-FFF2-40B4-BE49-F238E27FC236}">
                <a16:creationId xmlns:a16="http://schemas.microsoft.com/office/drawing/2014/main" id="{2D3DC634-C802-D6C2-DE42-035BF8B340EE}"/>
              </a:ext>
            </a:extLst>
          </p:cNvPr>
          <p:cNvPicPr>
            <a:picLocks noChangeAspect="1"/>
          </p:cNvPicPr>
          <p:nvPr/>
        </p:nvPicPr>
        <p:blipFill>
          <a:blip r:embed="rId2"/>
          <a:stretch>
            <a:fillRect/>
          </a:stretch>
        </p:blipFill>
        <p:spPr>
          <a:xfrm>
            <a:off x="3752849" y="-876211"/>
            <a:ext cx="4905375" cy="4905375"/>
          </a:xfrm>
          <a:prstGeom prst="rect">
            <a:avLst/>
          </a:prstGeom>
        </p:spPr>
      </p:pic>
      <p:sp>
        <p:nvSpPr>
          <p:cNvPr id="6" name="TextBox 5">
            <a:extLst>
              <a:ext uri="{FF2B5EF4-FFF2-40B4-BE49-F238E27FC236}">
                <a16:creationId xmlns:a16="http://schemas.microsoft.com/office/drawing/2014/main" id="{A389367A-3B20-E87B-6463-53892DCF9492}"/>
              </a:ext>
            </a:extLst>
          </p:cNvPr>
          <p:cNvSpPr txBox="1"/>
          <p:nvPr/>
        </p:nvSpPr>
        <p:spPr>
          <a:xfrm>
            <a:off x="3843337" y="5862386"/>
            <a:ext cx="4814887" cy="1107996"/>
          </a:xfrm>
          <a:prstGeom prst="rect">
            <a:avLst/>
          </a:prstGeom>
          <a:noFill/>
        </p:spPr>
        <p:txBody>
          <a:bodyPr wrap="square" rtlCol="0">
            <a:spAutoFit/>
          </a:bodyPr>
          <a:lstStyle/>
          <a:p>
            <a:pPr algn="ctr"/>
            <a:endParaRPr lang="en-US" sz="2400" i="1" dirty="0"/>
          </a:p>
          <a:p>
            <a:pPr algn="ctr"/>
            <a:r>
              <a:rPr lang="en-US" sz="2400" i="1" dirty="0"/>
              <a:t>Find these at </a:t>
            </a:r>
            <a:r>
              <a:rPr lang="en-US" sz="2400" i="1" dirty="0">
                <a:hlinkClick r:id="rId3"/>
              </a:rPr>
              <a:t>www.mvnu.edu/titleix</a:t>
            </a:r>
            <a:endParaRPr lang="en-US" sz="2400" i="1" dirty="0"/>
          </a:p>
          <a:p>
            <a:endParaRPr lang="en-US" dirty="0"/>
          </a:p>
        </p:txBody>
      </p:sp>
      <p:sp>
        <p:nvSpPr>
          <p:cNvPr id="2" name="TextBox 1">
            <a:extLst>
              <a:ext uri="{FF2B5EF4-FFF2-40B4-BE49-F238E27FC236}">
                <a16:creationId xmlns:a16="http://schemas.microsoft.com/office/drawing/2014/main" id="{0568B135-9004-FF48-997B-222FC6AE9BD2}"/>
              </a:ext>
            </a:extLst>
          </p:cNvPr>
          <p:cNvSpPr txBox="1"/>
          <p:nvPr/>
        </p:nvSpPr>
        <p:spPr>
          <a:xfrm>
            <a:off x="947737" y="2828835"/>
            <a:ext cx="10515600" cy="1200329"/>
          </a:xfrm>
          <a:prstGeom prst="rect">
            <a:avLst/>
          </a:prstGeom>
          <a:solidFill>
            <a:srgbClr val="002060"/>
          </a:solidFill>
        </p:spPr>
        <p:txBody>
          <a:bodyPr wrap="square" rtlCol="0">
            <a:spAutoFit/>
          </a:bodyPr>
          <a:lstStyle/>
          <a:p>
            <a:pPr algn="ctr"/>
            <a:r>
              <a:rPr lang="en-US" sz="2400" b="1" i="1" dirty="0">
                <a:solidFill>
                  <a:schemeClr val="bg1"/>
                </a:solidFill>
                <a:latin typeface="Arial Narrow" panose="020B0604020202020204" pitchFamily="34" charset="0"/>
                <a:cs typeface="Arial Narrow" panose="020B0604020202020204" pitchFamily="34" charset="0"/>
              </a:rPr>
              <a:t>It is both our legal duty and our moral obligation to foster a non-discriminatory campus environment because we are an intentionally Christian community where it’s members should be able to flourish in their learning or working environments.</a:t>
            </a:r>
          </a:p>
        </p:txBody>
      </p:sp>
    </p:spTree>
    <p:extLst>
      <p:ext uri="{BB962C8B-B14F-4D97-AF65-F5344CB8AC3E}">
        <p14:creationId xmlns:p14="http://schemas.microsoft.com/office/powerpoint/2010/main" val="2851677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E6FE8-DAE7-F359-7E81-0CEC28EE65BB}"/>
              </a:ext>
            </a:extLst>
          </p:cNvPr>
          <p:cNvSpPr>
            <a:spLocks noGrp="1"/>
          </p:cNvSpPr>
          <p:nvPr>
            <p:ph type="title"/>
          </p:nvPr>
        </p:nvSpPr>
        <p:spPr>
          <a:xfrm>
            <a:off x="838200" y="223025"/>
            <a:ext cx="10515600" cy="1467664"/>
          </a:xfrm>
        </p:spPr>
        <p:txBody>
          <a:bodyPr>
            <a:normAutofit fontScale="90000"/>
          </a:bodyPr>
          <a:lstStyle/>
          <a:p>
            <a:br>
              <a:rPr lang="en-US" b="1" u="sng" dirty="0"/>
            </a:br>
            <a:r>
              <a:rPr lang="en-US" b="1" i="1" u="sng" dirty="0">
                <a:latin typeface="Arial Narrow" panose="020B0604020202020204" pitchFamily="34" charset="0"/>
                <a:cs typeface="Arial Narrow" panose="020B0604020202020204" pitchFamily="34" charset="0"/>
              </a:rPr>
              <a:t>Religious Expression</a:t>
            </a:r>
            <a:br>
              <a:rPr lang="en-US" dirty="0"/>
            </a:br>
            <a:r>
              <a:rPr lang="en-US" i="1" dirty="0">
                <a:solidFill>
                  <a:schemeClr val="bg1"/>
                </a:solidFill>
              </a:rPr>
              <a:t>Who We Are and What We Believe</a:t>
            </a:r>
            <a:br>
              <a:rPr lang="en-US" dirty="0"/>
            </a:br>
            <a:endParaRPr lang="en-US" dirty="0"/>
          </a:p>
        </p:txBody>
      </p:sp>
      <p:sp>
        <p:nvSpPr>
          <p:cNvPr id="7" name="Content Placeholder 6">
            <a:extLst>
              <a:ext uri="{FF2B5EF4-FFF2-40B4-BE49-F238E27FC236}">
                <a16:creationId xmlns:a16="http://schemas.microsoft.com/office/drawing/2014/main" id="{EBE9FD64-A22C-511C-A818-F5DEA8C7E4BE}"/>
              </a:ext>
            </a:extLst>
          </p:cNvPr>
          <p:cNvSpPr>
            <a:spLocks noGrp="1"/>
          </p:cNvSpPr>
          <p:nvPr>
            <p:ph idx="1"/>
          </p:nvPr>
        </p:nvSpPr>
        <p:spPr>
          <a:xfrm>
            <a:off x="356839" y="1690689"/>
            <a:ext cx="11541512" cy="4944286"/>
          </a:xfrm>
          <a:solidFill>
            <a:srgbClr val="0070C0"/>
          </a:solidFill>
        </p:spPr>
        <p:txBody>
          <a:bodyPr>
            <a:normAutofit fontScale="70000" lnSpcReduction="20000"/>
          </a:bodyPr>
          <a:lstStyle/>
          <a:p>
            <a:pPr marL="0" indent="0">
              <a:buNone/>
            </a:pPr>
            <a:endParaRPr lang="en-US" sz="1600" dirty="0"/>
          </a:p>
          <a:p>
            <a:r>
              <a:rPr lang="en-US" dirty="0">
                <a:solidFill>
                  <a:schemeClr val="accent5">
                    <a:lumMod val="60000"/>
                    <a:lumOff val="40000"/>
                  </a:schemeClr>
                </a:solidFill>
              </a:rPr>
              <a:t>Being of Wesleyan heritage, and a ministry of the Church of the Nazarene, we strive to be a learning community where grace is foundational, truth is pursued, and holiness is a way of life.  Furthermore, we attempt to </a:t>
            </a:r>
            <a:r>
              <a:rPr lang="en-US" dirty="0"/>
              <a:t>make all policies and decisions within the doctrinal and moral convictions</a:t>
            </a:r>
            <a:r>
              <a:rPr lang="en-US" dirty="0">
                <a:solidFill>
                  <a:schemeClr val="accent5">
                    <a:lumMod val="60000"/>
                    <a:lumOff val="40000"/>
                  </a:schemeClr>
                </a:solidFill>
              </a:rPr>
              <a:t> of the Church of the Nazarene as articulated within the Manual of the Church of the Nazarene (e.g., Articles of Faith, Covenant of Christian Conduct including the Statement on Human Sexuality and Marriage, Covenant of Christian Character, and the agreed upon Statement on Discrimination, 915). We also strive to provide a learning and living environment that promotes safety, transparency, personal integrity, civility, mutual respect and freedom from unlawful discrimination. </a:t>
            </a:r>
          </a:p>
          <a:p>
            <a:pPr marL="0" indent="0">
              <a:buNone/>
            </a:pPr>
            <a:endParaRPr lang="en-US" sz="1600" dirty="0">
              <a:solidFill>
                <a:schemeClr val="accent5">
                  <a:lumMod val="60000"/>
                  <a:lumOff val="40000"/>
                </a:schemeClr>
              </a:solidFill>
            </a:endParaRPr>
          </a:p>
          <a:p>
            <a:r>
              <a:rPr lang="en-US" dirty="0">
                <a:solidFill>
                  <a:schemeClr val="accent5">
                    <a:lumMod val="60000"/>
                    <a:lumOff val="40000"/>
                  </a:schemeClr>
                </a:solidFill>
              </a:rPr>
              <a:t>This integration of faith and learning is recognized by the United States and Ohio Constitutions and many state and federal laws. Therefore, it is a </a:t>
            </a:r>
            <a:r>
              <a:rPr lang="en-US" dirty="0"/>
              <a:t>recognized right</a:t>
            </a:r>
            <a:r>
              <a:rPr lang="en-US" dirty="0">
                <a:solidFill>
                  <a:schemeClr val="accent5">
                    <a:lumMod val="60000"/>
                    <a:lumOff val="40000"/>
                  </a:schemeClr>
                </a:solidFill>
              </a:rPr>
              <a:t> of religious educational institutions such as MVNU to </a:t>
            </a:r>
            <a:r>
              <a:rPr lang="en-US" dirty="0"/>
              <a:t>incorporate religious beliefs into all aspects of university life and maintain faith-based standards of behavior which all community members voluntarily agree to follow</a:t>
            </a:r>
            <a:r>
              <a:rPr lang="en-US" dirty="0">
                <a:solidFill>
                  <a:schemeClr val="accent5">
                    <a:lumMod val="60000"/>
                    <a:lumOff val="40000"/>
                  </a:schemeClr>
                </a:solidFill>
              </a:rPr>
              <a:t>.  </a:t>
            </a:r>
          </a:p>
          <a:p>
            <a:pPr marL="0" indent="0">
              <a:buNone/>
            </a:pPr>
            <a:endParaRPr lang="en-US" sz="1600" dirty="0">
              <a:solidFill>
                <a:schemeClr val="accent5">
                  <a:lumMod val="60000"/>
                  <a:lumOff val="40000"/>
                </a:schemeClr>
              </a:solidFill>
            </a:endParaRPr>
          </a:p>
          <a:p>
            <a:r>
              <a:rPr lang="en-US" dirty="0">
                <a:solidFill>
                  <a:schemeClr val="accent5">
                    <a:lumMod val="60000"/>
                    <a:lumOff val="40000"/>
                  </a:schemeClr>
                </a:solidFill>
              </a:rPr>
              <a:t>MVNU seeks to recruit students of the Christian faith and to create an institutional environment conducive to their growth in Christ; however, we do not require that students be confessing Christians. We welcome and value students of every background and faith. As a Christian community, </a:t>
            </a:r>
            <a:r>
              <a:rPr lang="en-US" dirty="0"/>
              <a:t>we expect that all of our students will respect the nature of our community,</a:t>
            </a:r>
            <a:r>
              <a:rPr lang="en-US" dirty="0">
                <a:solidFill>
                  <a:schemeClr val="accent5">
                    <a:lumMod val="60000"/>
                    <a:lumOff val="40000"/>
                  </a:schemeClr>
                </a:solidFill>
              </a:rPr>
              <a:t> learn about our traditions and participate in our community practices. MVNU affirms that a Christian liberal arts education includes an understanding of and appreciation of the differences in faith, living, and practice.</a:t>
            </a:r>
          </a:p>
        </p:txBody>
      </p:sp>
      <p:pic>
        <p:nvPicPr>
          <p:cNvPr id="9" name="Picture 8">
            <a:extLst>
              <a:ext uri="{FF2B5EF4-FFF2-40B4-BE49-F238E27FC236}">
                <a16:creationId xmlns:a16="http://schemas.microsoft.com/office/drawing/2014/main" id="{55AEAC4C-4A29-EED9-7A2E-1C3CA302BD98}"/>
              </a:ext>
            </a:extLst>
          </p:cNvPr>
          <p:cNvPicPr>
            <a:picLocks noChangeAspect="1"/>
          </p:cNvPicPr>
          <p:nvPr/>
        </p:nvPicPr>
        <p:blipFill>
          <a:blip r:embed="rId2"/>
          <a:stretch>
            <a:fillRect/>
          </a:stretch>
        </p:blipFill>
        <p:spPr>
          <a:xfrm>
            <a:off x="5416395" y="112172"/>
            <a:ext cx="1422400" cy="1422400"/>
          </a:xfrm>
          <a:prstGeom prst="rect">
            <a:avLst/>
          </a:prstGeom>
          <a:ln w="57150">
            <a:solidFill>
              <a:schemeClr val="tx1"/>
            </a:solidFill>
          </a:ln>
        </p:spPr>
      </p:pic>
    </p:spTree>
    <p:extLst>
      <p:ext uri="{BB962C8B-B14F-4D97-AF65-F5344CB8AC3E}">
        <p14:creationId xmlns:p14="http://schemas.microsoft.com/office/powerpoint/2010/main" val="464746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E6FE8-DAE7-F359-7E81-0CEC28EE65BB}"/>
              </a:ext>
            </a:extLst>
          </p:cNvPr>
          <p:cNvSpPr>
            <a:spLocks noGrp="1"/>
          </p:cNvSpPr>
          <p:nvPr>
            <p:ph type="title"/>
          </p:nvPr>
        </p:nvSpPr>
        <p:spPr>
          <a:xfrm>
            <a:off x="336396" y="211873"/>
            <a:ext cx="10515600" cy="1325563"/>
          </a:xfrm>
          <a:solidFill>
            <a:srgbClr val="0070C0"/>
          </a:solidFill>
          <a:ln w="28575">
            <a:solidFill>
              <a:srgbClr val="002060"/>
            </a:solidFill>
          </a:ln>
        </p:spPr>
        <p:txBody>
          <a:bodyPr/>
          <a:lstStyle/>
          <a:p>
            <a:r>
              <a:rPr lang="en-US" b="1" i="1" dirty="0">
                <a:solidFill>
                  <a:schemeClr val="bg1"/>
                </a:solidFill>
                <a:latin typeface="Arial Narrow" panose="020B0604020202020204" pitchFamily="34" charset="0"/>
                <a:cs typeface="Arial Narrow" panose="020B0604020202020204" pitchFamily="34" charset="0"/>
              </a:rPr>
              <a:t>  </a:t>
            </a:r>
            <a:r>
              <a:rPr lang="en-US" b="1" i="1" u="sng" dirty="0">
                <a:solidFill>
                  <a:schemeClr val="bg1"/>
                </a:solidFill>
                <a:latin typeface="Arial Narrow" panose="020B0604020202020204" pitchFamily="34" charset="0"/>
                <a:cs typeface="Arial Narrow" panose="020B0604020202020204" pitchFamily="34" charset="0"/>
              </a:rPr>
              <a:t>Notice of Non-Discrimination</a:t>
            </a:r>
            <a:br>
              <a:rPr lang="en-US" dirty="0"/>
            </a:br>
            <a:endParaRPr lang="en-US" dirty="0"/>
          </a:p>
        </p:txBody>
      </p:sp>
      <p:sp>
        <p:nvSpPr>
          <p:cNvPr id="3" name="Content Placeholder 2">
            <a:extLst>
              <a:ext uri="{FF2B5EF4-FFF2-40B4-BE49-F238E27FC236}">
                <a16:creationId xmlns:a16="http://schemas.microsoft.com/office/drawing/2014/main" id="{E0B2F6D1-CA45-4B96-283A-2D41EB31AF6A}"/>
              </a:ext>
            </a:extLst>
          </p:cNvPr>
          <p:cNvSpPr>
            <a:spLocks noGrp="1"/>
          </p:cNvSpPr>
          <p:nvPr>
            <p:ph idx="1"/>
          </p:nvPr>
        </p:nvSpPr>
        <p:spPr>
          <a:xfrm>
            <a:off x="581722" y="1253331"/>
            <a:ext cx="7882054" cy="5392796"/>
          </a:xfrm>
          <a:solidFill>
            <a:schemeClr val="accent5">
              <a:lumMod val="60000"/>
              <a:lumOff val="40000"/>
            </a:schemeClr>
          </a:solidFill>
        </p:spPr>
        <p:txBody>
          <a:bodyPr>
            <a:normAutofit fontScale="85000" lnSpcReduction="10000"/>
          </a:bodyPr>
          <a:lstStyle/>
          <a:p>
            <a:pPr marL="0" indent="0">
              <a:buNone/>
            </a:pPr>
            <a:endParaRPr lang="en-US" sz="1300" b="1" i="1" dirty="0">
              <a:solidFill>
                <a:srgbClr val="002060"/>
              </a:solidFill>
              <a:latin typeface="Arial Narrow" panose="020B0604020202020204" pitchFamily="34" charset="0"/>
              <a:cs typeface="Arial Narrow" panose="020B0604020202020204" pitchFamily="34" charset="0"/>
            </a:endParaRPr>
          </a:p>
          <a:p>
            <a:r>
              <a:rPr lang="en-US" i="1" dirty="0">
                <a:solidFill>
                  <a:srgbClr val="002060"/>
                </a:solidFill>
                <a:latin typeface="Arial Narrow" panose="020B0604020202020204" pitchFamily="34" charset="0"/>
                <a:cs typeface="Arial Narrow" panose="020B0604020202020204" pitchFamily="34" charset="0"/>
              </a:rPr>
              <a:t>Mount Vernon Nazarene University is committed to </a:t>
            </a:r>
            <a:r>
              <a:rPr lang="en-US" i="1" dirty="0">
                <a:solidFill>
                  <a:srgbClr val="002060"/>
                </a:solidFill>
                <a:highlight>
                  <a:srgbClr val="FFFF00"/>
                </a:highlight>
                <a:latin typeface="Arial Narrow" panose="020B0604020202020204" pitchFamily="34" charset="0"/>
                <a:cs typeface="Arial Narrow" panose="020B0604020202020204" pitchFamily="34" charset="0"/>
              </a:rPr>
              <a:t>fostering a non-discriminatory campus environment in which community members can learn and work.</a:t>
            </a:r>
            <a:r>
              <a:rPr lang="en-US" i="1" dirty="0">
                <a:solidFill>
                  <a:srgbClr val="002060"/>
                </a:solidFill>
                <a:latin typeface="Arial Narrow" panose="020B0604020202020204" pitchFamily="34" charset="0"/>
                <a:cs typeface="Arial Narrow" panose="020B0604020202020204" pitchFamily="34" charset="0"/>
              </a:rPr>
              <a:t> MVNU prohibits discrimination on the basis of race, sex, age, color, national origin, disability, marital status, or military service in the operation of all University programs, activities, and services.  As a </a:t>
            </a:r>
            <a:r>
              <a:rPr lang="en-US" i="1" dirty="0">
                <a:solidFill>
                  <a:srgbClr val="002060"/>
                </a:solidFill>
                <a:highlight>
                  <a:srgbClr val="FFFF00"/>
                </a:highlight>
                <a:latin typeface="Arial Narrow" panose="020B0604020202020204" pitchFamily="34" charset="0"/>
                <a:cs typeface="Arial Narrow" panose="020B0604020202020204" pitchFamily="34" charset="0"/>
              </a:rPr>
              <a:t>faith-based institution</a:t>
            </a:r>
            <a:r>
              <a:rPr lang="en-US" i="1" dirty="0">
                <a:solidFill>
                  <a:srgbClr val="002060"/>
                </a:solidFill>
                <a:latin typeface="Arial Narrow" panose="020B0604020202020204" pitchFamily="34" charset="0"/>
                <a:cs typeface="Arial Narrow" panose="020B0604020202020204" pitchFamily="34" charset="0"/>
              </a:rPr>
              <a:t>, the University is exempted from certain laws and regulations concerning discrimination. The University maintains the right, with regard to its </a:t>
            </a:r>
            <a:r>
              <a:rPr lang="en-US" i="1" dirty="0">
                <a:solidFill>
                  <a:srgbClr val="002060"/>
                </a:solidFill>
                <a:highlight>
                  <a:srgbClr val="FFFF00"/>
                </a:highlight>
                <a:latin typeface="Arial Narrow" panose="020B0604020202020204" pitchFamily="34" charset="0"/>
                <a:cs typeface="Arial Narrow" panose="020B0604020202020204" pitchFamily="34" charset="0"/>
              </a:rPr>
              <a:t>lifestyle covenant, employment, and other matters, to uphold and apply its Christian beliefs related to</a:t>
            </a:r>
            <a:r>
              <a:rPr lang="en-US" i="1" dirty="0">
                <a:solidFill>
                  <a:srgbClr val="002060"/>
                </a:solidFill>
                <a:latin typeface="Arial Narrow" panose="020B0604020202020204" pitchFamily="34" charset="0"/>
                <a:cs typeface="Arial Narrow" panose="020B0604020202020204" pitchFamily="34" charset="0"/>
              </a:rPr>
              <a:t>, among other issues, marriage, sex (gender), gender identity, sexual orientation, and sexual activity to the fullest extent permitted by law. Thus, MVNU attempts to </a:t>
            </a:r>
            <a:r>
              <a:rPr lang="en-US" i="1" dirty="0">
                <a:solidFill>
                  <a:srgbClr val="002060"/>
                </a:solidFill>
                <a:highlight>
                  <a:srgbClr val="FFFF00"/>
                </a:highlight>
                <a:latin typeface="Arial Narrow" panose="020B0604020202020204" pitchFamily="34" charset="0"/>
                <a:cs typeface="Arial Narrow" panose="020B0604020202020204" pitchFamily="34" charset="0"/>
              </a:rPr>
              <a:t>make all policies and decisions within the doctrinal and moral convictions of the Church of the Nazarene </a:t>
            </a:r>
            <a:r>
              <a:rPr lang="en-US" i="1" dirty="0">
                <a:solidFill>
                  <a:srgbClr val="002060"/>
                </a:solidFill>
                <a:latin typeface="Arial Narrow" panose="020B0604020202020204" pitchFamily="34" charset="0"/>
                <a:cs typeface="Arial Narrow" panose="020B0604020202020204" pitchFamily="34" charset="0"/>
              </a:rPr>
              <a:t>(e.g., Articles of Faith, Covenant of Christian Conduct including the Statement on Human Sexuality and Marriage, Covenant of Christian Character, and the Statement on Discrimination, 915).</a:t>
            </a:r>
          </a:p>
          <a:p>
            <a:endParaRPr lang="en-US" dirty="0"/>
          </a:p>
        </p:txBody>
      </p:sp>
      <p:pic>
        <p:nvPicPr>
          <p:cNvPr id="5" name="Picture 4">
            <a:extLst>
              <a:ext uri="{FF2B5EF4-FFF2-40B4-BE49-F238E27FC236}">
                <a16:creationId xmlns:a16="http://schemas.microsoft.com/office/drawing/2014/main" id="{8C9B5D6A-B687-5536-B619-B8AE03364637}"/>
              </a:ext>
            </a:extLst>
          </p:cNvPr>
          <p:cNvPicPr>
            <a:picLocks noChangeAspect="1"/>
          </p:cNvPicPr>
          <p:nvPr/>
        </p:nvPicPr>
        <p:blipFill>
          <a:blip r:embed="rId2"/>
          <a:stretch>
            <a:fillRect/>
          </a:stretch>
        </p:blipFill>
        <p:spPr>
          <a:xfrm>
            <a:off x="8766716" y="2180062"/>
            <a:ext cx="3122341" cy="3122341"/>
          </a:xfrm>
          <a:prstGeom prst="rect">
            <a:avLst/>
          </a:prstGeom>
          <a:ln w="57150">
            <a:solidFill>
              <a:srgbClr val="002060"/>
            </a:solidFill>
          </a:ln>
        </p:spPr>
      </p:pic>
    </p:spTree>
    <p:extLst>
      <p:ext uri="{BB962C8B-B14F-4D97-AF65-F5344CB8AC3E}">
        <p14:creationId xmlns:p14="http://schemas.microsoft.com/office/powerpoint/2010/main" val="4033632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9BCCBABA-4E80-697B-B17D-FB1C5634556C}"/>
              </a:ext>
            </a:extLst>
          </p:cNvPr>
          <p:cNvSpPr>
            <a:spLocks noChangeArrowheads="1"/>
          </p:cNvSpPr>
          <p:nvPr/>
        </p:nvSpPr>
        <p:spPr bwMode="auto">
          <a:xfrm>
            <a:off x="1156007" y="223002"/>
            <a:ext cx="10593659" cy="2092881"/>
          </a:xfrm>
          <a:prstGeom prst="rect">
            <a:avLst/>
          </a:prstGeom>
          <a:solidFill>
            <a:schemeClr val="accent5">
              <a:lumMod val="60000"/>
              <a:lumOff val="40000"/>
            </a:schemeClr>
          </a:solidFill>
          <a:ln w="28575">
            <a:solidFill>
              <a:srgbClr val="2550AC"/>
            </a:solid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mn-l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2550AC"/>
                </a:solidFill>
                <a:effectLst/>
                <a:latin typeface="+mn-lt"/>
                <a:ea typeface="Times New Roman" panose="02020603050405020304" pitchFamily="18" charset="0"/>
              </a:rPr>
              <a:t>MVNU</a:t>
            </a:r>
            <a:r>
              <a:rPr kumimoji="0" lang="en-US" altLang="en-US" sz="2000" b="1" i="0" u="none" strike="noStrike" cap="none" normalizeH="0" baseline="0" dirty="0">
                <a:ln>
                  <a:noFill/>
                </a:ln>
                <a:solidFill>
                  <a:schemeClr val="bg1"/>
                </a:solidFill>
                <a:effectLst/>
                <a:latin typeface="+mn-lt"/>
                <a:ea typeface="Times New Roman" panose="02020603050405020304" pitchFamily="18" charset="0"/>
              </a:rPr>
              <a:t> is committed to </a:t>
            </a:r>
            <a:r>
              <a:rPr kumimoji="0" lang="en-US" altLang="en-US" sz="2000" b="1" i="0" u="sng" strike="noStrike" cap="none" normalizeH="0" baseline="0" dirty="0">
                <a:ln>
                  <a:noFill/>
                </a:ln>
                <a:solidFill>
                  <a:schemeClr val="bg1"/>
                </a:solidFill>
                <a:effectLst/>
                <a:latin typeface="+mn-lt"/>
                <a:ea typeface="Times New Roman" panose="02020603050405020304" pitchFamily="18" charset="0"/>
              </a:rPr>
              <a:t>fostering a climate free from discrimination and harassment</a:t>
            </a:r>
            <a:r>
              <a:rPr kumimoji="0" lang="en-US" altLang="en-US" sz="2000" b="1" i="0" u="none" strike="noStrike" cap="none" normalizeH="0" baseline="0" dirty="0">
                <a:ln>
                  <a:noFill/>
                </a:ln>
                <a:solidFill>
                  <a:schemeClr val="bg1"/>
                </a:solidFill>
                <a:effectLst/>
                <a:latin typeface="+mn-lt"/>
                <a:ea typeface="Times New Roman" panose="02020603050405020304" pitchFamily="18" charset="0"/>
              </a:rPr>
              <a:t>, through clear and effective policies, a coordinated education and prevention program, and prompt and equitable procedures for resolution of reports of conduct prohibited under this policy. The University encourages all members of its community to participate in the process of </a:t>
            </a:r>
            <a:r>
              <a:rPr kumimoji="0" lang="en-US" altLang="en-US" sz="2000" b="1" i="0" u="sng" strike="noStrike" cap="none" normalizeH="0" baseline="0" dirty="0">
                <a:ln>
                  <a:noFill/>
                </a:ln>
                <a:solidFill>
                  <a:schemeClr val="bg1"/>
                </a:solidFill>
                <a:effectLst/>
                <a:latin typeface="+mn-lt"/>
                <a:ea typeface="Times New Roman" panose="02020603050405020304" pitchFamily="18" charset="0"/>
              </a:rPr>
              <a:t>creating a safe, welcoming and respectful environment on campus.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sng" strike="noStrike" cap="none" normalizeH="0" baseline="0" dirty="0">
              <a:ln>
                <a:noFill/>
              </a:ln>
              <a:solidFill>
                <a:schemeClr val="tx1"/>
              </a:solidFill>
              <a:effectLst/>
              <a:latin typeface="+mn-l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
        <p:nvSpPr>
          <p:cNvPr id="18" name="TextBox 17">
            <a:extLst>
              <a:ext uri="{FF2B5EF4-FFF2-40B4-BE49-F238E27FC236}">
                <a16:creationId xmlns:a16="http://schemas.microsoft.com/office/drawing/2014/main" id="{5F147FD5-353A-0846-7268-C1D25790558C}"/>
              </a:ext>
            </a:extLst>
          </p:cNvPr>
          <p:cNvSpPr txBox="1"/>
          <p:nvPr/>
        </p:nvSpPr>
        <p:spPr>
          <a:xfrm>
            <a:off x="442330" y="2315883"/>
            <a:ext cx="11307336" cy="4678204"/>
          </a:xfrm>
          <a:prstGeom prst="rect">
            <a:avLst/>
          </a:prstGeom>
          <a:noFill/>
        </p:spPr>
        <p:txBody>
          <a:bodyPr wrap="square" rtlCol="0">
            <a:spAutoFit/>
          </a:bodyPr>
          <a:lstStyle/>
          <a:p>
            <a:pPr marL="285750" lvl="0" indent="-285750" eaLnBrk="0" fontAlgn="base" hangingPunct="0">
              <a:spcBef>
                <a:spcPct val="0"/>
              </a:spcBef>
              <a:spcAft>
                <a:spcPct val="0"/>
              </a:spcAft>
              <a:buFont typeface="Wingdings" pitchFamily="2" charset="2"/>
              <a:buChar char="Ø"/>
            </a:pPr>
            <a:r>
              <a:rPr lang="en-US" altLang="en-US" sz="2000" b="1" dirty="0">
                <a:ea typeface="Times New Roman" panose="02020603050405020304" pitchFamily="18" charset="0"/>
                <a:cs typeface="Times New Roman" panose="02020603050405020304" pitchFamily="18" charset="0"/>
              </a:rPr>
              <a:t>Title VI</a:t>
            </a:r>
            <a:r>
              <a:rPr lang="en-US" altLang="en-US" sz="2000" dirty="0">
                <a:ea typeface="Times New Roman" panose="02020603050405020304" pitchFamily="18" charset="0"/>
                <a:cs typeface="Times New Roman" panose="02020603050405020304" pitchFamily="18" charset="0"/>
              </a:rPr>
              <a:t>, 42 U.S.C. § 2000d et seq., was enacted as part of the landmark Civil Rights Act of 1964. It prohibits discrimination on the basis of race, color, and national origin in programs and activities receiving federal financial assistance.</a:t>
            </a:r>
            <a:endParaRPr kumimoji="0" lang="en-US" altLang="en-US" sz="2000" b="0" i="0" u="none" strike="noStrike" cap="none" normalizeH="0" baseline="0" dirty="0">
              <a:ln>
                <a:noFill/>
              </a:ln>
              <a:solidFill>
                <a:schemeClr val="tx1"/>
              </a:solidFill>
              <a:effectLst/>
            </a:endParaRPr>
          </a:p>
          <a:p>
            <a:pPr marL="285750" lvl="0" indent="-285750" eaLnBrk="0" fontAlgn="base" hangingPunct="0">
              <a:spcBef>
                <a:spcPct val="0"/>
              </a:spcBef>
              <a:spcAft>
                <a:spcPct val="0"/>
              </a:spcAft>
              <a:buFont typeface="Wingdings" pitchFamily="2" charset="2"/>
              <a:buChar char="Ø"/>
            </a:pPr>
            <a:r>
              <a:rPr lang="en-US" altLang="en-US" sz="2000" b="1" dirty="0">
                <a:ea typeface="Times New Roman" panose="02020603050405020304" pitchFamily="18" charset="0"/>
                <a:cs typeface="Times New Roman" panose="02020603050405020304" pitchFamily="18" charset="0"/>
              </a:rPr>
              <a:t>Title VII,</a:t>
            </a:r>
            <a:r>
              <a:rPr lang="en-US" altLang="en-US" sz="2000" dirty="0">
                <a:ea typeface="Times New Roman" panose="02020603050405020304" pitchFamily="18" charset="0"/>
                <a:cs typeface="Times New Roman" panose="02020603050405020304" pitchFamily="18" charset="0"/>
              </a:rPr>
              <a:t> 42 U.S.C. § 2000e et seq., of the Civil Rights Act of 1964 helps protect individuals from discrimination in the workplace.</a:t>
            </a:r>
            <a:r>
              <a:rPr lang="en-US" altLang="en-US" sz="2000" b="1" dirty="0">
                <a:ea typeface="Times New Roman" panose="02020603050405020304" pitchFamily="18" charset="0"/>
                <a:cs typeface="Times New Roman" panose="02020603050405020304" pitchFamily="18" charset="0"/>
              </a:rPr>
              <a:t> </a:t>
            </a:r>
            <a:r>
              <a:rPr lang="en-US" altLang="en-US" sz="2000" dirty="0">
                <a:ea typeface="Times New Roman" panose="02020603050405020304" pitchFamily="18" charset="0"/>
                <a:cs typeface="Times New Roman" panose="02020603050405020304" pitchFamily="18" charset="0"/>
              </a:rPr>
              <a:t>It prohibits employment discrimination based upon race, color, national origin, sex and religion. Title VII also protects against harassment, which can be any physical or vocal conduct that creates an intimidating, hostile or offensive work environment. Conduct can be harassment if it interferes with a person's work performance.</a:t>
            </a:r>
            <a:endParaRPr kumimoji="0" lang="en-US" altLang="en-US" sz="2000" b="0" i="0" u="none" strike="noStrike" cap="none" normalizeH="0" baseline="0" dirty="0">
              <a:ln>
                <a:noFill/>
              </a:ln>
              <a:solidFill>
                <a:schemeClr val="tx1"/>
              </a:solidFill>
              <a:effectLst/>
            </a:endParaRPr>
          </a:p>
          <a:p>
            <a:pPr marL="285750" lvl="0" indent="-285750" eaLnBrk="0" fontAlgn="base" hangingPunct="0">
              <a:spcBef>
                <a:spcPct val="0"/>
              </a:spcBef>
              <a:spcAft>
                <a:spcPct val="0"/>
              </a:spcAft>
              <a:buFont typeface="Wingdings" pitchFamily="2" charset="2"/>
              <a:buChar char="Ø"/>
            </a:pPr>
            <a:r>
              <a:rPr lang="en-US" altLang="en-US" sz="2000" b="1" dirty="0">
                <a:solidFill>
                  <a:srgbClr val="000000"/>
                </a:solidFill>
                <a:ea typeface="Times New Roman" panose="02020603050405020304" pitchFamily="18" charset="0"/>
                <a:cs typeface="Times New Roman" panose="02020603050405020304" pitchFamily="18" charset="0"/>
              </a:rPr>
              <a:t>Title IX, </a:t>
            </a:r>
            <a:r>
              <a:rPr lang="en-US" altLang="en-US" sz="2000" dirty="0">
                <a:solidFill>
                  <a:srgbClr val="000000"/>
                </a:solidFill>
                <a:ea typeface="Calibri" panose="020F0502020204030204" pitchFamily="34" charset="0"/>
                <a:cs typeface="Times New Roman" panose="02020603050405020304" pitchFamily="18" charset="0"/>
              </a:rPr>
              <a:t>20 U.S.C. §1681 et seq., of the Title IX of the Education Amendments of 1972 protects people from discrimination based on sex in education programs or activities that receive federal financial assistance. </a:t>
            </a:r>
          </a:p>
          <a:p>
            <a:pPr marL="285750" lvl="0" indent="-285750" eaLnBrk="0" fontAlgn="base" hangingPunct="0">
              <a:spcBef>
                <a:spcPct val="0"/>
              </a:spcBef>
              <a:spcAft>
                <a:spcPct val="0"/>
              </a:spcAft>
              <a:buFont typeface="Wingdings" pitchFamily="2" charset="2"/>
              <a:buChar char="Ø"/>
            </a:pPr>
            <a:r>
              <a:rPr lang="en-US" altLang="en-US" sz="2000" b="1" dirty="0">
                <a:ea typeface="Times New Roman" panose="02020603050405020304" pitchFamily="18" charset="0"/>
              </a:rPr>
              <a:t>ADA </a:t>
            </a:r>
            <a:r>
              <a:rPr lang="en-US" altLang="en-US" sz="2000" dirty="0">
                <a:ea typeface="Times New Roman" panose="02020603050405020304" pitchFamily="18" charset="0"/>
              </a:rPr>
              <a:t>(The Americans with Disabilities Act of 1990), 42 U.S.C. §12101 and the </a:t>
            </a:r>
            <a:r>
              <a:rPr lang="en-US" altLang="en-US" sz="2000" b="1" dirty="0">
                <a:ea typeface="Times New Roman" panose="02020603050405020304" pitchFamily="18" charset="0"/>
              </a:rPr>
              <a:t>Rehabilitation Act of 1973, Section 504</a:t>
            </a:r>
            <a:r>
              <a:rPr lang="en-US" altLang="en-US" sz="2000" dirty="0">
                <a:ea typeface="Times New Roman" panose="02020603050405020304" pitchFamily="18" charset="0"/>
              </a:rPr>
              <a:t> is a civil rights law that prohibits discrimination against people with disabilities in programs that receive financial assistance</a:t>
            </a:r>
            <a:r>
              <a:rPr lang="en-US" altLang="en-US" sz="2000" dirty="0"/>
              <a:t> </a:t>
            </a:r>
          </a:p>
          <a:p>
            <a:endParaRPr lang="en-US" dirty="0"/>
          </a:p>
        </p:txBody>
      </p:sp>
      <p:sp>
        <p:nvSpPr>
          <p:cNvPr id="19" name="Curved Down Arrow 18">
            <a:extLst>
              <a:ext uri="{FF2B5EF4-FFF2-40B4-BE49-F238E27FC236}">
                <a16:creationId xmlns:a16="http://schemas.microsoft.com/office/drawing/2014/main" id="{3658A9E7-7FB3-99FD-49C9-FBF276C14571}"/>
              </a:ext>
            </a:extLst>
          </p:cNvPr>
          <p:cNvSpPr/>
          <p:nvPr/>
        </p:nvSpPr>
        <p:spPr>
          <a:xfrm rot="4812466">
            <a:off x="10748208" y="2392446"/>
            <a:ext cx="1601623" cy="764797"/>
          </a:xfrm>
          <a:prstGeom prst="curvedDownArrow">
            <a:avLst>
              <a:gd name="adj1" fmla="val 25000"/>
              <a:gd name="adj2" fmla="val 50000"/>
              <a:gd name="adj3" fmla="val 268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1" name="Graphic 20" descr="Scales of justice">
            <a:extLst>
              <a:ext uri="{FF2B5EF4-FFF2-40B4-BE49-F238E27FC236}">
                <a16:creationId xmlns:a16="http://schemas.microsoft.com/office/drawing/2014/main" id="{07CA7A4F-9B9B-F11B-7ADF-B082BA9FBE0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36699" y="1606215"/>
            <a:ext cx="709668" cy="709668"/>
          </a:xfrm>
          <a:prstGeom prst="rect">
            <a:avLst/>
          </a:prstGeom>
        </p:spPr>
      </p:pic>
      <p:pic>
        <p:nvPicPr>
          <p:cNvPr id="23" name="Picture 22">
            <a:extLst>
              <a:ext uri="{FF2B5EF4-FFF2-40B4-BE49-F238E27FC236}">
                <a16:creationId xmlns:a16="http://schemas.microsoft.com/office/drawing/2014/main" id="{647B86B5-2489-2927-DFF8-CD0BBCD8D1BA}"/>
              </a:ext>
            </a:extLst>
          </p:cNvPr>
          <p:cNvPicPr>
            <a:picLocks noChangeAspect="1"/>
          </p:cNvPicPr>
          <p:nvPr/>
        </p:nvPicPr>
        <p:blipFill>
          <a:blip r:embed="rId4"/>
          <a:stretch>
            <a:fillRect/>
          </a:stretch>
        </p:blipFill>
        <p:spPr>
          <a:xfrm>
            <a:off x="143727" y="718617"/>
            <a:ext cx="828288" cy="828288"/>
          </a:xfrm>
          <a:prstGeom prst="rect">
            <a:avLst/>
          </a:prstGeom>
        </p:spPr>
      </p:pic>
    </p:spTree>
    <p:extLst>
      <p:ext uri="{BB962C8B-B14F-4D97-AF65-F5344CB8AC3E}">
        <p14:creationId xmlns:p14="http://schemas.microsoft.com/office/powerpoint/2010/main" val="2660701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A4FDEA-8215-E843-DC33-F8F5AF40654C}"/>
              </a:ext>
            </a:extLst>
          </p:cNvPr>
          <p:cNvPicPr>
            <a:picLocks noChangeAspect="1"/>
          </p:cNvPicPr>
          <p:nvPr/>
        </p:nvPicPr>
        <p:blipFill>
          <a:blip r:embed="rId2"/>
          <a:stretch>
            <a:fillRect/>
          </a:stretch>
        </p:blipFill>
        <p:spPr>
          <a:xfrm>
            <a:off x="6701641" y="201880"/>
            <a:ext cx="4176272" cy="6454239"/>
          </a:xfrm>
          <a:prstGeom prst="rect">
            <a:avLst/>
          </a:prstGeom>
          <a:ln w="57150">
            <a:solidFill>
              <a:srgbClr val="00B0F0"/>
            </a:solidFill>
          </a:ln>
        </p:spPr>
      </p:pic>
      <p:sp>
        <p:nvSpPr>
          <p:cNvPr id="8" name="TextBox 7">
            <a:extLst>
              <a:ext uri="{FF2B5EF4-FFF2-40B4-BE49-F238E27FC236}">
                <a16:creationId xmlns:a16="http://schemas.microsoft.com/office/drawing/2014/main" id="{484BB01A-832F-7BDD-9D04-4638A1D0ABF4}"/>
              </a:ext>
            </a:extLst>
          </p:cNvPr>
          <p:cNvSpPr txBox="1"/>
          <p:nvPr/>
        </p:nvSpPr>
        <p:spPr>
          <a:xfrm>
            <a:off x="724749" y="1586483"/>
            <a:ext cx="5035138" cy="4801314"/>
          </a:xfrm>
          <a:prstGeom prst="rect">
            <a:avLst/>
          </a:prstGeom>
          <a:solidFill>
            <a:srgbClr val="00B0F0"/>
          </a:solidFill>
          <a:ln w="57150">
            <a:solidFill>
              <a:srgbClr val="002060"/>
            </a:solidFill>
          </a:ln>
        </p:spPr>
        <p:txBody>
          <a:bodyPr wrap="square" rtlCol="0">
            <a:spAutoFit/>
          </a:bodyPr>
          <a:lstStyle/>
          <a:p>
            <a:r>
              <a:rPr lang="en-US" sz="3600" b="1" i="1" dirty="0">
                <a:solidFill>
                  <a:schemeClr val="bg1"/>
                </a:solidFill>
                <a:latin typeface="Arial Narrow" panose="020B0604020202020204" pitchFamily="34" charset="0"/>
                <a:cs typeface="Arial Narrow" panose="020B0604020202020204" pitchFamily="34" charset="0"/>
              </a:rPr>
              <a:t>CAMPUS POSTER</a:t>
            </a:r>
          </a:p>
          <a:p>
            <a:endParaRPr lang="en-US" sz="2400" dirty="0">
              <a:solidFill>
                <a:schemeClr val="bg1"/>
              </a:solidFill>
            </a:endParaRPr>
          </a:p>
          <a:p>
            <a:pPr marL="285750" indent="-285750">
              <a:buFont typeface="Wingdings" pitchFamily="2" charset="2"/>
              <a:buChar char="Ø"/>
            </a:pPr>
            <a:r>
              <a:rPr lang="en-US" sz="2800" b="1" dirty="0">
                <a:solidFill>
                  <a:schemeClr val="accent1">
                    <a:lumMod val="75000"/>
                  </a:schemeClr>
                </a:solidFill>
              </a:rPr>
              <a:t>STOP</a:t>
            </a:r>
          </a:p>
          <a:p>
            <a:pPr marL="742950" lvl="1" indent="-285750">
              <a:buFont typeface="Wingdings" pitchFamily="2" charset="2"/>
              <a:buChar char="Ø"/>
            </a:pPr>
            <a:r>
              <a:rPr lang="en-US" sz="2400" dirty="0">
                <a:solidFill>
                  <a:schemeClr val="bg1"/>
                </a:solidFill>
              </a:rPr>
              <a:t>Stop the discrimination or harassment</a:t>
            </a:r>
          </a:p>
          <a:p>
            <a:pPr marL="285750" indent="-285750">
              <a:buFont typeface="Wingdings" pitchFamily="2" charset="2"/>
              <a:buChar char="Ø"/>
            </a:pPr>
            <a:endParaRPr lang="en-US" sz="2400" dirty="0">
              <a:solidFill>
                <a:schemeClr val="bg1"/>
              </a:solidFill>
            </a:endParaRPr>
          </a:p>
          <a:p>
            <a:pPr marL="285750" indent="-285750">
              <a:buFont typeface="Wingdings" pitchFamily="2" charset="2"/>
              <a:buChar char="Ø"/>
            </a:pPr>
            <a:r>
              <a:rPr lang="en-US" sz="2800" b="1" dirty="0">
                <a:solidFill>
                  <a:schemeClr val="accent1">
                    <a:lumMod val="75000"/>
                  </a:schemeClr>
                </a:solidFill>
              </a:rPr>
              <a:t>PREVENT</a:t>
            </a:r>
          </a:p>
          <a:p>
            <a:pPr marL="742950" lvl="1" indent="-285750">
              <a:buFont typeface="Wingdings" pitchFamily="2" charset="2"/>
              <a:buChar char="Ø"/>
            </a:pPr>
            <a:r>
              <a:rPr lang="en-US" sz="2400" dirty="0">
                <a:solidFill>
                  <a:schemeClr val="bg1"/>
                </a:solidFill>
              </a:rPr>
              <a:t>Prevent the reoccurrence</a:t>
            </a:r>
          </a:p>
          <a:p>
            <a:pPr lvl="1"/>
            <a:endParaRPr lang="en-US" sz="2400" dirty="0">
              <a:solidFill>
                <a:schemeClr val="bg1"/>
              </a:solidFill>
            </a:endParaRPr>
          </a:p>
          <a:p>
            <a:pPr marL="285750" indent="-285750">
              <a:buFont typeface="Wingdings" pitchFamily="2" charset="2"/>
              <a:buChar char="Ø"/>
            </a:pPr>
            <a:r>
              <a:rPr lang="en-US" sz="2800" b="1" dirty="0">
                <a:solidFill>
                  <a:schemeClr val="accent1">
                    <a:lumMod val="75000"/>
                  </a:schemeClr>
                </a:solidFill>
              </a:rPr>
              <a:t>REMEDY</a:t>
            </a:r>
          </a:p>
          <a:p>
            <a:pPr marL="742950" lvl="1" indent="-285750">
              <a:buFont typeface="Wingdings" pitchFamily="2" charset="2"/>
              <a:buChar char="Ø"/>
            </a:pPr>
            <a:r>
              <a:rPr lang="en-US" sz="2400" dirty="0">
                <a:solidFill>
                  <a:schemeClr val="bg1"/>
                </a:solidFill>
              </a:rPr>
              <a:t>Remedy the effect</a:t>
            </a:r>
          </a:p>
          <a:p>
            <a:pPr lvl="1"/>
            <a:endParaRPr lang="en-US" dirty="0"/>
          </a:p>
        </p:txBody>
      </p:sp>
      <p:pic>
        <p:nvPicPr>
          <p:cNvPr id="10" name="Picture 9">
            <a:extLst>
              <a:ext uri="{FF2B5EF4-FFF2-40B4-BE49-F238E27FC236}">
                <a16:creationId xmlns:a16="http://schemas.microsoft.com/office/drawing/2014/main" id="{1324E483-8533-74F8-C8A3-6D28FF3D696A}"/>
              </a:ext>
            </a:extLst>
          </p:cNvPr>
          <p:cNvPicPr>
            <a:picLocks noChangeAspect="1"/>
          </p:cNvPicPr>
          <p:nvPr/>
        </p:nvPicPr>
        <p:blipFill>
          <a:blip r:embed="rId3"/>
          <a:stretch>
            <a:fillRect/>
          </a:stretch>
        </p:blipFill>
        <p:spPr>
          <a:xfrm>
            <a:off x="3378082" y="0"/>
            <a:ext cx="2381805" cy="1976898"/>
          </a:xfrm>
          <a:prstGeom prst="rect">
            <a:avLst/>
          </a:prstGeom>
        </p:spPr>
      </p:pic>
    </p:spTree>
    <p:extLst>
      <p:ext uri="{BB962C8B-B14F-4D97-AF65-F5344CB8AC3E}">
        <p14:creationId xmlns:p14="http://schemas.microsoft.com/office/powerpoint/2010/main" val="1091210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4A0FA-717A-3AC3-6193-B5AFC97E840D}"/>
              </a:ext>
            </a:extLst>
          </p:cNvPr>
          <p:cNvSpPr>
            <a:spLocks noGrp="1"/>
          </p:cNvSpPr>
          <p:nvPr>
            <p:ph type="title"/>
          </p:nvPr>
        </p:nvSpPr>
        <p:spPr/>
        <p:txBody>
          <a:bodyPr>
            <a:normAutofit fontScale="90000"/>
          </a:bodyPr>
          <a:lstStyle/>
          <a:p>
            <a:pPr algn="ctr"/>
            <a:r>
              <a:rPr lang="en-US" b="1" dirty="0">
                <a:solidFill>
                  <a:srgbClr val="2550AC"/>
                </a:solidFill>
              </a:rPr>
              <a:t>Civil Rights Policy  </a:t>
            </a:r>
            <a:br>
              <a:rPr lang="en-US" b="1" dirty="0"/>
            </a:br>
            <a:r>
              <a:rPr lang="en-US" b="1" dirty="0"/>
              <a:t>Discrimination, Harassment, Sexual Misconduct </a:t>
            </a:r>
            <a:endParaRPr lang="en-US" dirty="0"/>
          </a:p>
        </p:txBody>
      </p:sp>
      <p:sp>
        <p:nvSpPr>
          <p:cNvPr id="3" name="Content Placeholder 2">
            <a:extLst>
              <a:ext uri="{FF2B5EF4-FFF2-40B4-BE49-F238E27FC236}">
                <a16:creationId xmlns:a16="http://schemas.microsoft.com/office/drawing/2014/main" id="{44E4E16A-66E4-EE30-DF88-B6164977D0C9}"/>
              </a:ext>
            </a:extLst>
          </p:cNvPr>
          <p:cNvSpPr>
            <a:spLocks noGrp="1"/>
          </p:cNvSpPr>
          <p:nvPr>
            <p:ph idx="1"/>
          </p:nvPr>
        </p:nvSpPr>
        <p:spPr>
          <a:xfrm>
            <a:off x="838200" y="1825625"/>
            <a:ext cx="10515599" cy="4846638"/>
          </a:xfrm>
        </p:spPr>
        <p:txBody>
          <a:bodyPr>
            <a:normAutofit fontScale="62500" lnSpcReduction="20000"/>
          </a:bodyPr>
          <a:lstStyle/>
          <a:p>
            <a:pPr marL="0" indent="0" algn="ctr">
              <a:buNone/>
            </a:pPr>
            <a:r>
              <a:rPr lang="en-US" sz="4600" b="1" dirty="0">
                <a:solidFill>
                  <a:srgbClr val="2550AC"/>
                </a:solidFill>
              </a:rPr>
              <a:t>Title VI, Title VII, Title IX</a:t>
            </a:r>
          </a:p>
          <a:p>
            <a:pPr marL="0" indent="0" algn="ctr">
              <a:buNone/>
            </a:pPr>
            <a:r>
              <a:rPr lang="en-US" sz="4600" b="1" dirty="0">
                <a:solidFill>
                  <a:srgbClr val="2550AC"/>
                </a:solidFill>
              </a:rPr>
              <a:t>Applies to all University students and </a:t>
            </a:r>
            <a:r>
              <a:rPr lang="en-US" sz="4600" b="1" dirty="0">
                <a:solidFill>
                  <a:srgbClr val="2550AC"/>
                </a:solidFill>
                <a:highlight>
                  <a:srgbClr val="FFFF00"/>
                </a:highlight>
              </a:rPr>
              <a:t>employees</a:t>
            </a:r>
          </a:p>
          <a:p>
            <a:pPr marL="0" indent="0">
              <a:buNone/>
            </a:pPr>
            <a:endParaRPr lang="en-US" sz="1400" dirty="0"/>
          </a:p>
          <a:p>
            <a:pPr marL="0" indent="0" algn="ctr">
              <a:buNone/>
            </a:pPr>
            <a:r>
              <a:rPr lang="en-US" sz="4000" i="1" dirty="0"/>
              <a:t>The Civil Rights Office is a policy driven entity and is designed to ensure that all its community members are free from discrimination and harassment as required by law and the University policies.  The Policy prohibits specific forms of behavior, which the Policy collectively refers to as “Prohibited Conduct.”</a:t>
            </a:r>
          </a:p>
          <a:p>
            <a:pPr marL="0" indent="0">
              <a:buNone/>
            </a:pPr>
            <a:endParaRPr lang="en-US" sz="1400" dirty="0"/>
          </a:p>
          <a:p>
            <a:r>
              <a:rPr lang="en-US" sz="3600" b="1" dirty="0"/>
              <a:t>This policy applies to all forms of </a:t>
            </a:r>
            <a:r>
              <a:rPr lang="en-US" sz="3600" b="1" u="sng" dirty="0"/>
              <a:t>Prohibited Conduct </a:t>
            </a:r>
            <a:r>
              <a:rPr lang="en-US" sz="3600" b="1" dirty="0"/>
              <a:t>that:</a:t>
            </a:r>
            <a:endParaRPr lang="en-US" sz="3600" dirty="0"/>
          </a:p>
          <a:p>
            <a:pPr lvl="1"/>
            <a:r>
              <a:rPr lang="en-US" sz="3600" dirty="0">
                <a:solidFill>
                  <a:srgbClr val="2550AC"/>
                </a:solidFill>
              </a:rPr>
              <a:t>Occur </a:t>
            </a:r>
            <a:r>
              <a:rPr lang="en-US" sz="3600" u="sng" dirty="0">
                <a:solidFill>
                  <a:srgbClr val="2550AC"/>
                </a:solidFill>
              </a:rPr>
              <a:t>on campus</a:t>
            </a:r>
            <a:r>
              <a:rPr lang="en-US" sz="3600" dirty="0">
                <a:solidFill>
                  <a:srgbClr val="2550AC"/>
                </a:solidFill>
              </a:rPr>
              <a:t>;</a:t>
            </a:r>
          </a:p>
          <a:p>
            <a:pPr lvl="1"/>
            <a:r>
              <a:rPr lang="en-US" sz="3600" dirty="0">
                <a:solidFill>
                  <a:srgbClr val="2550AC"/>
                </a:solidFill>
              </a:rPr>
              <a:t>Occur in any MVNU </a:t>
            </a:r>
            <a:r>
              <a:rPr lang="en-US" sz="3600" u="sng" dirty="0">
                <a:solidFill>
                  <a:srgbClr val="2550AC"/>
                </a:solidFill>
              </a:rPr>
              <a:t>education or employment activities and programs</a:t>
            </a:r>
            <a:r>
              <a:rPr lang="en-US" sz="3600" dirty="0">
                <a:solidFill>
                  <a:srgbClr val="2550AC"/>
                </a:solidFill>
              </a:rPr>
              <a:t>; or</a:t>
            </a:r>
          </a:p>
          <a:p>
            <a:pPr lvl="1"/>
            <a:r>
              <a:rPr lang="en-US" sz="3600" dirty="0">
                <a:solidFill>
                  <a:srgbClr val="2550AC"/>
                </a:solidFill>
              </a:rPr>
              <a:t>Have </a:t>
            </a:r>
            <a:r>
              <a:rPr lang="en-US" sz="3600" u="sng" dirty="0">
                <a:solidFill>
                  <a:srgbClr val="2550AC"/>
                </a:solidFill>
              </a:rPr>
              <a:t>continuing adverse effects on campus</a:t>
            </a:r>
            <a:r>
              <a:rPr lang="en-US" sz="3600" dirty="0">
                <a:solidFill>
                  <a:srgbClr val="2550AC"/>
                </a:solidFill>
              </a:rPr>
              <a:t>, on any member of the MVNU community, or in the context of any MVNU education or employment activities and programs, regardless of where the conduct occurred.</a:t>
            </a:r>
          </a:p>
        </p:txBody>
      </p:sp>
      <p:sp>
        <p:nvSpPr>
          <p:cNvPr id="4" name="Right Arrow 3">
            <a:extLst>
              <a:ext uri="{FF2B5EF4-FFF2-40B4-BE49-F238E27FC236}">
                <a16:creationId xmlns:a16="http://schemas.microsoft.com/office/drawing/2014/main" id="{988EBAC8-0AAC-0E0B-C2D3-C642351F15F4}"/>
              </a:ext>
            </a:extLst>
          </p:cNvPr>
          <p:cNvSpPr/>
          <p:nvPr/>
        </p:nvSpPr>
        <p:spPr>
          <a:xfrm>
            <a:off x="2443162" y="1836737"/>
            <a:ext cx="1385887" cy="331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4A24D816-C134-E939-5548-2354783821DD}"/>
              </a:ext>
            </a:extLst>
          </p:cNvPr>
          <p:cNvPicPr>
            <a:picLocks noChangeAspect="1"/>
          </p:cNvPicPr>
          <p:nvPr/>
        </p:nvPicPr>
        <p:blipFill>
          <a:blip r:embed="rId2"/>
          <a:stretch>
            <a:fillRect/>
          </a:stretch>
        </p:blipFill>
        <p:spPr>
          <a:xfrm>
            <a:off x="10998199" y="5919787"/>
            <a:ext cx="711200" cy="711200"/>
          </a:xfrm>
          <a:prstGeom prst="rect">
            <a:avLst/>
          </a:prstGeom>
        </p:spPr>
      </p:pic>
      <p:pic>
        <p:nvPicPr>
          <p:cNvPr id="7" name="Picture 6">
            <a:extLst>
              <a:ext uri="{FF2B5EF4-FFF2-40B4-BE49-F238E27FC236}">
                <a16:creationId xmlns:a16="http://schemas.microsoft.com/office/drawing/2014/main" id="{F6E61271-6845-C515-376C-5592CCA23778}"/>
              </a:ext>
            </a:extLst>
          </p:cNvPr>
          <p:cNvPicPr>
            <a:picLocks noChangeAspect="1"/>
          </p:cNvPicPr>
          <p:nvPr/>
        </p:nvPicPr>
        <p:blipFill>
          <a:blip r:embed="rId2"/>
          <a:stretch>
            <a:fillRect/>
          </a:stretch>
        </p:blipFill>
        <p:spPr>
          <a:xfrm>
            <a:off x="295275" y="230188"/>
            <a:ext cx="711200" cy="711200"/>
          </a:xfrm>
          <a:prstGeom prst="rect">
            <a:avLst/>
          </a:prstGeom>
        </p:spPr>
      </p:pic>
      <p:sp>
        <p:nvSpPr>
          <p:cNvPr id="8" name="TextBox 7">
            <a:extLst>
              <a:ext uri="{FF2B5EF4-FFF2-40B4-BE49-F238E27FC236}">
                <a16:creationId xmlns:a16="http://schemas.microsoft.com/office/drawing/2014/main" id="{B8E7CA4A-83AA-0786-2997-F7F1498A1456}"/>
              </a:ext>
            </a:extLst>
          </p:cNvPr>
          <p:cNvSpPr txBox="1"/>
          <p:nvPr/>
        </p:nvSpPr>
        <p:spPr>
          <a:xfrm>
            <a:off x="5156200" y="6308209"/>
            <a:ext cx="5643562" cy="369332"/>
          </a:xfrm>
          <a:prstGeom prst="rect">
            <a:avLst/>
          </a:prstGeom>
          <a:solidFill>
            <a:schemeClr val="accent5">
              <a:lumMod val="60000"/>
              <a:lumOff val="40000"/>
            </a:schemeClr>
          </a:solidFill>
        </p:spPr>
        <p:txBody>
          <a:bodyPr wrap="square" rtlCol="0">
            <a:spAutoFit/>
          </a:bodyPr>
          <a:lstStyle/>
          <a:p>
            <a:r>
              <a:rPr lang="en-US" b="1" i="1" dirty="0">
                <a:latin typeface="Arial Narrow" panose="020B0604020202020204" pitchFamily="34" charset="0"/>
                <a:cs typeface="Arial Narrow" panose="020B0604020202020204" pitchFamily="34" charset="0"/>
              </a:rPr>
              <a:t>Let’s take a look at  PROHIBITED CONDUCT under the policy</a:t>
            </a:r>
            <a:endParaRPr lang="en-US" dirty="0"/>
          </a:p>
        </p:txBody>
      </p:sp>
      <p:sp>
        <p:nvSpPr>
          <p:cNvPr id="9" name="Right Arrow 8">
            <a:extLst>
              <a:ext uri="{FF2B5EF4-FFF2-40B4-BE49-F238E27FC236}">
                <a16:creationId xmlns:a16="http://schemas.microsoft.com/office/drawing/2014/main" id="{8D729ED3-62EE-CE17-2454-7D17C84A69D7}"/>
              </a:ext>
            </a:extLst>
          </p:cNvPr>
          <p:cNvSpPr/>
          <p:nvPr/>
        </p:nvSpPr>
        <p:spPr>
          <a:xfrm rot="10800000">
            <a:off x="9967912" y="2262270"/>
            <a:ext cx="1385887" cy="3317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85630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2330</Words>
  <Application>Microsoft Macintosh PowerPoint</Application>
  <PresentationFormat>Widescreen</PresentationFormat>
  <Paragraphs>206</Paragraphs>
  <Slides>21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Abadi MT Condensed Extra Bold</vt:lpstr>
      <vt:lpstr>Arial</vt:lpstr>
      <vt:lpstr>Arial Narrow</vt:lpstr>
      <vt:lpstr>Calibri</vt:lpstr>
      <vt:lpstr>Calibri Light</vt:lpstr>
      <vt:lpstr>Century Gothic</vt:lpstr>
      <vt:lpstr>Segoe Print</vt:lpstr>
      <vt:lpstr>Wingdings</vt:lpstr>
      <vt:lpstr>Office Theme</vt:lpstr>
      <vt:lpstr>PowerPoint Presentation</vt:lpstr>
      <vt:lpstr>Who We Are and What We Believe - Manual Statements</vt:lpstr>
      <vt:lpstr>Scripture supports our mission  </vt:lpstr>
      <vt:lpstr>PowerPoint Presentation</vt:lpstr>
      <vt:lpstr> Religious Expression Who We Are and What We Believe </vt:lpstr>
      <vt:lpstr>  Notice of Non-Discrimination </vt:lpstr>
      <vt:lpstr>PowerPoint Presentation</vt:lpstr>
      <vt:lpstr>PowerPoint Presentation</vt:lpstr>
      <vt:lpstr>Civil Rights Policy   Discrimination, Harassment, Sexual Misconduct </vt:lpstr>
      <vt:lpstr>What Do I Report?</vt:lpstr>
      <vt:lpstr>PowerPoint Presentation</vt:lpstr>
      <vt:lpstr>PowerPoint Presentation</vt:lpstr>
      <vt:lpstr>PowerPoint Presentation</vt:lpstr>
      <vt:lpstr>MANDATED REPORTER</vt:lpstr>
      <vt:lpstr>What a Mandated Reporter Must Say            Responding to a Disclosure</vt:lpstr>
      <vt:lpstr>How Do I Report?   Writing an Incident Report</vt:lpstr>
      <vt:lpstr>PowerPoint Presentation</vt:lpstr>
      <vt:lpstr>SUPPORTIVE MEASURES                                 BUILDING CULTURE</vt:lpstr>
      <vt:lpstr>Bystander Intervention        Recognizing Trauma</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Jones</dc:creator>
  <cp:lastModifiedBy>Christina Jones</cp:lastModifiedBy>
  <cp:revision>4</cp:revision>
  <dcterms:created xsi:type="dcterms:W3CDTF">2022-08-18T19:27:53Z</dcterms:created>
  <dcterms:modified xsi:type="dcterms:W3CDTF">2022-08-24T12:29:14Z</dcterms:modified>
</cp:coreProperties>
</file>