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310" r:id="rId2"/>
    <p:sldId id="315" r:id="rId3"/>
    <p:sldId id="261" r:id="rId4"/>
    <p:sldId id="262" r:id="rId5"/>
    <p:sldId id="316" r:id="rId6"/>
    <p:sldId id="317" r:id="rId7"/>
    <p:sldId id="266" r:id="rId8"/>
    <p:sldId id="307" r:id="rId9"/>
    <p:sldId id="267" r:id="rId10"/>
    <p:sldId id="265" r:id="rId11"/>
    <p:sldId id="308" r:id="rId12"/>
    <p:sldId id="260" r:id="rId13"/>
    <p:sldId id="258" r:id="rId14"/>
    <p:sldId id="270" r:id="rId15"/>
    <p:sldId id="268" r:id="rId16"/>
    <p:sldId id="271" r:id="rId17"/>
    <p:sldId id="272" r:id="rId18"/>
    <p:sldId id="273" r:id="rId19"/>
    <p:sldId id="276" r:id="rId20"/>
    <p:sldId id="318" r:id="rId21"/>
    <p:sldId id="292" r:id="rId22"/>
    <p:sldId id="278" r:id="rId23"/>
    <p:sldId id="269" r:id="rId24"/>
    <p:sldId id="290" r:id="rId25"/>
    <p:sldId id="296" r:id="rId26"/>
    <p:sldId id="293" r:id="rId27"/>
    <p:sldId id="319" r:id="rId28"/>
    <p:sldId id="306" r:id="rId29"/>
    <p:sldId id="309" r:id="rId30"/>
    <p:sldId id="29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27E"/>
    <a:srgbClr val="00938C"/>
    <a:srgbClr val="079D92"/>
    <a:srgbClr val="04AB9E"/>
    <a:srgbClr val="00C1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946"/>
  </p:normalViewPr>
  <p:slideViewPr>
    <p:cSldViewPr snapToGrid="0">
      <p:cViewPr varScale="1">
        <p:scale>
          <a:sx n="115" d="100"/>
          <a:sy n="115" d="100"/>
        </p:scale>
        <p:origin x="472"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6DDB39-F9F9-A349-A7E3-3A3DFD5B6991}" type="datetimeFigureOut">
              <a:rPr lang="en-US" smtClean="0"/>
              <a:t>8/25/22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8702AF-A880-3C4A-9A0E-C98180C2C12E}" type="slidenum">
              <a:rPr lang="en-US" smtClean="0"/>
              <a:t>‹#›</a:t>
            </a:fld>
            <a:endParaRPr lang="en-US"/>
          </a:p>
        </p:txBody>
      </p:sp>
    </p:spTree>
    <p:extLst>
      <p:ext uri="{BB962C8B-B14F-4D97-AF65-F5344CB8AC3E}">
        <p14:creationId xmlns:p14="http://schemas.microsoft.com/office/powerpoint/2010/main" val="2650245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59EA9-AE6B-8F40-9163-A2488707C9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F6D697-207B-B7AD-64BE-4679DD855E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466889-7E47-E424-2101-AACB7C802C2D}"/>
              </a:ext>
            </a:extLst>
          </p:cNvPr>
          <p:cNvSpPr>
            <a:spLocks noGrp="1"/>
          </p:cNvSpPr>
          <p:nvPr>
            <p:ph type="dt" sz="half" idx="10"/>
          </p:nvPr>
        </p:nvSpPr>
        <p:spPr/>
        <p:txBody>
          <a:bodyPr/>
          <a:lstStyle/>
          <a:p>
            <a:fld id="{726016ED-2BFA-7B41-B240-B8DA1FF92CAC}" type="datetimeFigureOut">
              <a:rPr lang="en-US" smtClean="0"/>
              <a:t>8/25/22</a:t>
            </a:fld>
            <a:endParaRPr lang="en-US"/>
          </a:p>
        </p:txBody>
      </p:sp>
      <p:sp>
        <p:nvSpPr>
          <p:cNvPr id="5" name="Footer Placeholder 4">
            <a:extLst>
              <a:ext uri="{FF2B5EF4-FFF2-40B4-BE49-F238E27FC236}">
                <a16:creationId xmlns:a16="http://schemas.microsoft.com/office/drawing/2014/main" id="{A6A40BE8-1B27-0F7B-266E-FB44B183A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0EF547-EE43-8E66-239B-3268443F80E1}"/>
              </a:ext>
            </a:extLst>
          </p:cNvPr>
          <p:cNvSpPr>
            <a:spLocks noGrp="1"/>
          </p:cNvSpPr>
          <p:nvPr>
            <p:ph type="sldNum" sz="quarter" idx="12"/>
          </p:nvPr>
        </p:nvSpPr>
        <p:spPr/>
        <p:txBody>
          <a:bodyPr/>
          <a:lstStyle/>
          <a:p>
            <a:fld id="{4F9045D1-0541-1149-8B3F-CBDBE5352395}" type="slidenum">
              <a:rPr lang="en-US" smtClean="0"/>
              <a:t>‹#›</a:t>
            </a:fld>
            <a:endParaRPr lang="en-US"/>
          </a:p>
        </p:txBody>
      </p:sp>
    </p:spTree>
    <p:extLst>
      <p:ext uri="{BB962C8B-B14F-4D97-AF65-F5344CB8AC3E}">
        <p14:creationId xmlns:p14="http://schemas.microsoft.com/office/powerpoint/2010/main" val="481856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D617A-9EB6-33EB-5429-8223377921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5454C6-70A9-88C6-99F8-3FF190D66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00FD54-9791-1726-1A85-03583500C7AD}"/>
              </a:ext>
            </a:extLst>
          </p:cNvPr>
          <p:cNvSpPr>
            <a:spLocks noGrp="1"/>
          </p:cNvSpPr>
          <p:nvPr>
            <p:ph type="dt" sz="half" idx="10"/>
          </p:nvPr>
        </p:nvSpPr>
        <p:spPr/>
        <p:txBody>
          <a:bodyPr/>
          <a:lstStyle/>
          <a:p>
            <a:fld id="{726016ED-2BFA-7B41-B240-B8DA1FF92CAC}" type="datetimeFigureOut">
              <a:rPr lang="en-US" smtClean="0"/>
              <a:t>8/25/22</a:t>
            </a:fld>
            <a:endParaRPr lang="en-US"/>
          </a:p>
        </p:txBody>
      </p:sp>
      <p:sp>
        <p:nvSpPr>
          <p:cNvPr id="5" name="Footer Placeholder 4">
            <a:extLst>
              <a:ext uri="{FF2B5EF4-FFF2-40B4-BE49-F238E27FC236}">
                <a16:creationId xmlns:a16="http://schemas.microsoft.com/office/drawing/2014/main" id="{B343AF1C-B4DD-52CF-4E1C-C763A8951A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BCB0D-233D-39B3-6DF7-D6B2B61341B2}"/>
              </a:ext>
            </a:extLst>
          </p:cNvPr>
          <p:cNvSpPr>
            <a:spLocks noGrp="1"/>
          </p:cNvSpPr>
          <p:nvPr>
            <p:ph type="sldNum" sz="quarter" idx="12"/>
          </p:nvPr>
        </p:nvSpPr>
        <p:spPr/>
        <p:txBody>
          <a:bodyPr/>
          <a:lstStyle/>
          <a:p>
            <a:fld id="{4F9045D1-0541-1149-8B3F-CBDBE5352395}" type="slidenum">
              <a:rPr lang="en-US" smtClean="0"/>
              <a:t>‹#›</a:t>
            </a:fld>
            <a:endParaRPr lang="en-US"/>
          </a:p>
        </p:txBody>
      </p:sp>
    </p:spTree>
    <p:extLst>
      <p:ext uri="{BB962C8B-B14F-4D97-AF65-F5344CB8AC3E}">
        <p14:creationId xmlns:p14="http://schemas.microsoft.com/office/powerpoint/2010/main" val="2307885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338943-E402-0AE4-F2B4-2230C56630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04680F-F7C0-87F4-903C-D7EC81A211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5ED32-2456-5B2F-A7E8-F43D08416C18}"/>
              </a:ext>
            </a:extLst>
          </p:cNvPr>
          <p:cNvSpPr>
            <a:spLocks noGrp="1"/>
          </p:cNvSpPr>
          <p:nvPr>
            <p:ph type="dt" sz="half" idx="10"/>
          </p:nvPr>
        </p:nvSpPr>
        <p:spPr/>
        <p:txBody>
          <a:bodyPr/>
          <a:lstStyle/>
          <a:p>
            <a:fld id="{726016ED-2BFA-7B41-B240-B8DA1FF92CAC}" type="datetimeFigureOut">
              <a:rPr lang="en-US" smtClean="0"/>
              <a:t>8/25/22</a:t>
            </a:fld>
            <a:endParaRPr lang="en-US"/>
          </a:p>
        </p:txBody>
      </p:sp>
      <p:sp>
        <p:nvSpPr>
          <p:cNvPr id="5" name="Footer Placeholder 4">
            <a:extLst>
              <a:ext uri="{FF2B5EF4-FFF2-40B4-BE49-F238E27FC236}">
                <a16:creationId xmlns:a16="http://schemas.microsoft.com/office/drawing/2014/main" id="{E4B9C36E-B7F6-E1AA-1538-BC781637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74045B-DAB1-4CA8-469D-9CBCFEF2D607}"/>
              </a:ext>
            </a:extLst>
          </p:cNvPr>
          <p:cNvSpPr>
            <a:spLocks noGrp="1"/>
          </p:cNvSpPr>
          <p:nvPr>
            <p:ph type="sldNum" sz="quarter" idx="12"/>
          </p:nvPr>
        </p:nvSpPr>
        <p:spPr/>
        <p:txBody>
          <a:bodyPr/>
          <a:lstStyle/>
          <a:p>
            <a:fld id="{4F9045D1-0541-1149-8B3F-CBDBE5352395}" type="slidenum">
              <a:rPr lang="en-US" smtClean="0"/>
              <a:t>‹#›</a:t>
            </a:fld>
            <a:endParaRPr lang="en-US"/>
          </a:p>
        </p:txBody>
      </p:sp>
    </p:spTree>
    <p:extLst>
      <p:ext uri="{BB962C8B-B14F-4D97-AF65-F5344CB8AC3E}">
        <p14:creationId xmlns:p14="http://schemas.microsoft.com/office/powerpoint/2010/main" val="200237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4A8E-3010-E699-12C3-E1B7543F01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D0E5ED-0A35-BEEE-4F59-7F0CD82558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BBD393-470A-63C7-76AC-F75C925C6FAD}"/>
              </a:ext>
            </a:extLst>
          </p:cNvPr>
          <p:cNvSpPr>
            <a:spLocks noGrp="1"/>
          </p:cNvSpPr>
          <p:nvPr>
            <p:ph type="dt" sz="half" idx="10"/>
          </p:nvPr>
        </p:nvSpPr>
        <p:spPr/>
        <p:txBody>
          <a:bodyPr/>
          <a:lstStyle/>
          <a:p>
            <a:fld id="{726016ED-2BFA-7B41-B240-B8DA1FF92CAC}" type="datetimeFigureOut">
              <a:rPr lang="en-US" smtClean="0"/>
              <a:t>8/25/22</a:t>
            </a:fld>
            <a:endParaRPr lang="en-US"/>
          </a:p>
        </p:txBody>
      </p:sp>
      <p:sp>
        <p:nvSpPr>
          <p:cNvPr id="5" name="Footer Placeholder 4">
            <a:extLst>
              <a:ext uri="{FF2B5EF4-FFF2-40B4-BE49-F238E27FC236}">
                <a16:creationId xmlns:a16="http://schemas.microsoft.com/office/drawing/2014/main" id="{F0A93D3E-C515-3F7B-454C-B4971515E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BB397-E60F-3352-6546-1317801F1C2C}"/>
              </a:ext>
            </a:extLst>
          </p:cNvPr>
          <p:cNvSpPr>
            <a:spLocks noGrp="1"/>
          </p:cNvSpPr>
          <p:nvPr>
            <p:ph type="sldNum" sz="quarter" idx="12"/>
          </p:nvPr>
        </p:nvSpPr>
        <p:spPr/>
        <p:txBody>
          <a:bodyPr/>
          <a:lstStyle/>
          <a:p>
            <a:fld id="{4F9045D1-0541-1149-8B3F-CBDBE5352395}" type="slidenum">
              <a:rPr lang="en-US" smtClean="0"/>
              <a:t>‹#›</a:t>
            </a:fld>
            <a:endParaRPr lang="en-US"/>
          </a:p>
        </p:txBody>
      </p:sp>
    </p:spTree>
    <p:extLst>
      <p:ext uri="{BB962C8B-B14F-4D97-AF65-F5344CB8AC3E}">
        <p14:creationId xmlns:p14="http://schemas.microsoft.com/office/powerpoint/2010/main" val="2397833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095B6-39E8-A20A-6F3A-025D8FB440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1B9BC3-20BA-3A18-893E-A54860B789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0E1D44-A33A-C839-741E-790DA60322D3}"/>
              </a:ext>
            </a:extLst>
          </p:cNvPr>
          <p:cNvSpPr>
            <a:spLocks noGrp="1"/>
          </p:cNvSpPr>
          <p:nvPr>
            <p:ph type="dt" sz="half" idx="10"/>
          </p:nvPr>
        </p:nvSpPr>
        <p:spPr/>
        <p:txBody>
          <a:bodyPr/>
          <a:lstStyle/>
          <a:p>
            <a:fld id="{726016ED-2BFA-7B41-B240-B8DA1FF92CAC}" type="datetimeFigureOut">
              <a:rPr lang="en-US" smtClean="0"/>
              <a:t>8/25/22</a:t>
            </a:fld>
            <a:endParaRPr lang="en-US"/>
          </a:p>
        </p:txBody>
      </p:sp>
      <p:sp>
        <p:nvSpPr>
          <p:cNvPr id="5" name="Footer Placeholder 4">
            <a:extLst>
              <a:ext uri="{FF2B5EF4-FFF2-40B4-BE49-F238E27FC236}">
                <a16:creationId xmlns:a16="http://schemas.microsoft.com/office/drawing/2014/main" id="{D9148BE6-1ACD-54D1-77A9-DCFDC0050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39A3E-23F2-2955-7E05-69674641CF4D}"/>
              </a:ext>
            </a:extLst>
          </p:cNvPr>
          <p:cNvSpPr>
            <a:spLocks noGrp="1"/>
          </p:cNvSpPr>
          <p:nvPr>
            <p:ph type="sldNum" sz="quarter" idx="12"/>
          </p:nvPr>
        </p:nvSpPr>
        <p:spPr/>
        <p:txBody>
          <a:bodyPr/>
          <a:lstStyle/>
          <a:p>
            <a:fld id="{4F9045D1-0541-1149-8B3F-CBDBE5352395}" type="slidenum">
              <a:rPr lang="en-US" smtClean="0"/>
              <a:t>‹#›</a:t>
            </a:fld>
            <a:endParaRPr lang="en-US"/>
          </a:p>
        </p:txBody>
      </p:sp>
    </p:spTree>
    <p:extLst>
      <p:ext uri="{BB962C8B-B14F-4D97-AF65-F5344CB8AC3E}">
        <p14:creationId xmlns:p14="http://schemas.microsoft.com/office/powerpoint/2010/main" val="4269450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912C-30BA-7744-AAC2-0E757E154F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E0A4F6-E5DF-3664-4A95-17187D8632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508042-C38A-49C1-C19F-723CFEB3ED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C3FE30-6226-356B-FE15-B4E0C6663D1D}"/>
              </a:ext>
            </a:extLst>
          </p:cNvPr>
          <p:cNvSpPr>
            <a:spLocks noGrp="1"/>
          </p:cNvSpPr>
          <p:nvPr>
            <p:ph type="dt" sz="half" idx="10"/>
          </p:nvPr>
        </p:nvSpPr>
        <p:spPr/>
        <p:txBody>
          <a:bodyPr/>
          <a:lstStyle/>
          <a:p>
            <a:fld id="{726016ED-2BFA-7B41-B240-B8DA1FF92CAC}" type="datetimeFigureOut">
              <a:rPr lang="en-US" smtClean="0"/>
              <a:t>8/25/22</a:t>
            </a:fld>
            <a:endParaRPr lang="en-US"/>
          </a:p>
        </p:txBody>
      </p:sp>
      <p:sp>
        <p:nvSpPr>
          <p:cNvPr id="6" name="Footer Placeholder 5">
            <a:extLst>
              <a:ext uri="{FF2B5EF4-FFF2-40B4-BE49-F238E27FC236}">
                <a16:creationId xmlns:a16="http://schemas.microsoft.com/office/drawing/2014/main" id="{CFBB95BB-B490-1333-DB75-DEC47EFD1B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57107-929B-F812-A1FF-F82D186680CF}"/>
              </a:ext>
            </a:extLst>
          </p:cNvPr>
          <p:cNvSpPr>
            <a:spLocks noGrp="1"/>
          </p:cNvSpPr>
          <p:nvPr>
            <p:ph type="sldNum" sz="quarter" idx="12"/>
          </p:nvPr>
        </p:nvSpPr>
        <p:spPr/>
        <p:txBody>
          <a:bodyPr/>
          <a:lstStyle/>
          <a:p>
            <a:fld id="{4F9045D1-0541-1149-8B3F-CBDBE5352395}" type="slidenum">
              <a:rPr lang="en-US" smtClean="0"/>
              <a:t>‹#›</a:t>
            </a:fld>
            <a:endParaRPr lang="en-US"/>
          </a:p>
        </p:txBody>
      </p:sp>
    </p:spTree>
    <p:extLst>
      <p:ext uri="{BB962C8B-B14F-4D97-AF65-F5344CB8AC3E}">
        <p14:creationId xmlns:p14="http://schemas.microsoft.com/office/powerpoint/2010/main" val="1963694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DEF9B-8130-9984-46B4-9D4364ADAE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DD4829-9CDC-9E5C-A0EF-6122A1B39D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00DBC4-4DA3-A163-5B61-7CD3F0267B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73610B-249C-B0A9-4F2C-E4098DE6D1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53600C-5636-7A81-2BAA-5F915987DC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7D0C78-A5D3-A4BA-8249-1200EAB5856C}"/>
              </a:ext>
            </a:extLst>
          </p:cNvPr>
          <p:cNvSpPr>
            <a:spLocks noGrp="1"/>
          </p:cNvSpPr>
          <p:nvPr>
            <p:ph type="dt" sz="half" idx="10"/>
          </p:nvPr>
        </p:nvSpPr>
        <p:spPr/>
        <p:txBody>
          <a:bodyPr/>
          <a:lstStyle/>
          <a:p>
            <a:fld id="{726016ED-2BFA-7B41-B240-B8DA1FF92CAC}" type="datetimeFigureOut">
              <a:rPr lang="en-US" smtClean="0"/>
              <a:t>8/25/22</a:t>
            </a:fld>
            <a:endParaRPr lang="en-US"/>
          </a:p>
        </p:txBody>
      </p:sp>
      <p:sp>
        <p:nvSpPr>
          <p:cNvPr id="8" name="Footer Placeholder 7">
            <a:extLst>
              <a:ext uri="{FF2B5EF4-FFF2-40B4-BE49-F238E27FC236}">
                <a16:creationId xmlns:a16="http://schemas.microsoft.com/office/drawing/2014/main" id="{D31EF16C-448B-894C-EDD1-342ED1647C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8C1C08-87E4-7118-57A0-2D64FD4302A9}"/>
              </a:ext>
            </a:extLst>
          </p:cNvPr>
          <p:cNvSpPr>
            <a:spLocks noGrp="1"/>
          </p:cNvSpPr>
          <p:nvPr>
            <p:ph type="sldNum" sz="quarter" idx="12"/>
          </p:nvPr>
        </p:nvSpPr>
        <p:spPr/>
        <p:txBody>
          <a:bodyPr/>
          <a:lstStyle/>
          <a:p>
            <a:fld id="{4F9045D1-0541-1149-8B3F-CBDBE5352395}" type="slidenum">
              <a:rPr lang="en-US" smtClean="0"/>
              <a:t>‹#›</a:t>
            </a:fld>
            <a:endParaRPr lang="en-US"/>
          </a:p>
        </p:txBody>
      </p:sp>
    </p:spTree>
    <p:extLst>
      <p:ext uri="{BB962C8B-B14F-4D97-AF65-F5344CB8AC3E}">
        <p14:creationId xmlns:p14="http://schemas.microsoft.com/office/powerpoint/2010/main" val="3519985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B9DFC-B3A9-7CF4-CBD4-5EC954FE40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E23735-A6CF-124C-7D45-E6EF8E1DC568}"/>
              </a:ext>
            </a:extLst>
          </p:cNvPr>
          <p:cNvSpPr>
            <a:spLocks noGrp="1"/>
          </p:cNvSpPr>
          <p:nvPr>
            <p:ph type="dt" sz="half" idx="10"/>
          </p:nvPr>
        </p:nvSpPr>
        <p:spPr/>
        <p:txBody>
          <a:bodyPr/>
          <a:lstStyle/>
          <a:p>
            <a:fld id="{726016ED-2BFA-7B41-B240-B8DA1FF92CAC}" type="datetimeFigureOut">
              <a:rPr lang="en-US" smtClean="0"/>
              <a:t>8/25/22</a:t>
            </a:fld>
            <a:endParaRPr lang="en-US"/>
          </a:p>
        </p:txBody>
      </p:sp>
      <p:sp>
        <p:nvSpPr>
          <p:cNvPr id="4" name="Footer Placeholder 3">
            <a:extLst>
              <a:ext uri="{FF2B5EF4-FFF2-40B4-BE49-F238E27FC236}">
                <a16:creationId xmlns:a16="http://schemas.microsoft.com/office/drawing/2014/main" id="{C6668839-26E4-4F4C-009D-1BA5D5F6C3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CEEDB2-DD26-A6BD-36B8-0336B04B1CA2}"/>
              </a:ext>
            </a:extLst>
          </p:cNvPr>
          <p:cNvSpPr>
            <a:spLocks noGrp="1"/>
          </p:cNvSpPr>
          <p:nvPr>
            <p:ph type="sldNum" sz="quarter" idx="12"/>
          </p:nvPr>
        </p:nvSpPr>
        <p:spPr/>
        <p:txBody>
          <a:bodyPr/>
          <a:lstStyle/>
          <a:p>
            <a:fld id="{4F9045D1-0541-1149-8B3F-CBDBE5352395}" type="slidenum">
              <a:rPr lang="en-US" smtClean="0"/>
              <a:t>‹#›</a:t>
            </a:fld>
            <a:endParaRPr lang="en-US"/>
          </a:p>
        </p:txBody>
      </p:sp>
    </p:spTree>
    <p:extLst>
      <p:ext uri="{BB962C8B-B14F-4D97-AF65-F5344CB8AC3E}">
        <p14:creationId xmlns:p14="http://schemas.microsoft.com/office/powerpoint/2010/main" val="1389679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7F4D9-C8E9-76CF-5923-602FF7318DBD}"/>
              </a:ext>
            </a:extLst>
          </p:cNvPr>
          <p:cNvSpPr>
            <a:spLocks noGrp="1"/>
          </p:cNvSpPr>
          <p:nvPr>
            <p:ph type="dt" sz="half" idx="10"/>
          </p:nvPr>
        </p:nvSpPr>
        <p:spPr/>
        <p:txBody>
          <a:bodyPr/>
          <a:lstStyle/>
          <a:p>
            <a:fld id="{726016ED-2BFA-7B41-B240-B8DA1FF92CAC}" type="datetimeFigureOut">
              <a:rPr lang="en-US" smtClean="0"/>
              <a:t>8/25/22</a:t>
            </a:fld>
            <a:endParaRPr lang="en-US"/>
          </a:p>
        </p:txBody>
      </p:sp>
      <p:sp>
        <p:nvSpPr>
          <p:cNvPr id="3" name="Footer Placeholder 2">
            <a:extLst>
              <a:ext uri="{FF2B5EF4-FFF2-40B4-BE49-F238E27FC236}">
                <a16:creationId xmlns:a16="http://schemas.microsoft.com/office/drawing/2014/main" id="{73521159-F142-6668-34E1-97CB8C29D7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019B65-CF1C-56EE-A5A9-D9703485E11B}"/>
              </a:ext>
            </a:extLst>
          </p:cNvPr>
          <p:cNvSpPr>
            <a:spLocks noGrp="1"/>
          </p:cNvSpPr>
          <p:nvPr>
            <p:ph type="sldNum" sz="quarter" idx="12"/>
          </p:nvPr>
        </p:nvSpPr>
        <p:spPr/>
        <p:txBody>
          <a:bodyPr/>
          <a:lstStyle/>
          <a:p>
            <a:fld id="{4F9045D1-0541-1149-8B3F-CBDBE5352395}" type="slidenum">
              <a:rPr lang="en-US" smtClean="0"/>
              <a:t>‹#›</a:t>
            </a:fld>
            <a:endParaRPr lang="en-US"/>
          </a:p>
        </p:txBody>
      </p:sp>
    </p:spTree>
    <p:extLst>
      <p:ext uri="{BB962C8B-B14F-4D97-AF65-F5344CB8AC3E}">
        <p14:creationId xmlns:p14="http://schemas.microsoft.com/office/powerpoint/2010/main" val="3633481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0E0FF-F4B8-D855-85A0-E4F96E0690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3CD7EB-F6BA-FBA3-FBFD-FF57B2B449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2C7F1F-9A19-6462-1A5A-E085FE3D16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3200EE-E760-4F43-3741-8D4F1FCBDAC2}"/>
              </a:ext>
            </a:extLst>
          </p:cNvPr>
          <p:cNvSpPr>
            <a:spLocks noGrp="1"/>
          </p:cNvSpPr>
          <p:nvPr>
            <p:ph type="dt" sz="half" idx="10"/>
          </p:nvPr>
        </p:nvSpPr>
        <p:spPr/>
        <p:txBody>
          <a:bodyPr/>
          <a:lstStyle/>
          <a:p>
            <a:fld id="{726016ED-2BFA-7B41-B240-B8DA1FF92CAC}" type="datetimeFigureOut">
              <a:rPr lang="en-US" smtClean="0"/>
              <a:t>8/25/22</a:t>
            </a:fld>
            <a:endParaRPr lang="en-US"/>
          </a:p>
        </p:txBody>
      </p:sp>
      <p:sp>
        <p:nvSpPr>
          <p:cNvPr id="6" name="Footer Placeholder 5">
            <a:extLst>
              <a:ext uri="{FF2B5EF4-FFF2-40B4-BE49-F238E27FC236}">
                <a16:creationId xmlns:a16="http://schemas.microsoft.com/office/drawing/2014/main" id="{36EB8DFC-7125-D38E-D33C-721D38D1AC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57994-4FDE-3EA7-AE56-BC86AAC056C8}"/>
              </a:ext>
            </a:extLst>
          </p:cNvPr>
          <p:cNvSpPr>
            <a:spLocks noGrp="1"/>
          </p:cNvSpPr>
          <p:nvPr>
            <p:ph type="sldNum" sz="quarter" idx="12"/>
          </p:nvPr>
        </p:nvSpPr>
        <p:spPr/>
        <p:txBody>
          <a:bodyPr/>
          <a:lstStyle/>
          <a:p>
            <a:fld id="{4F9045D1-0541-1149-8B3F-CBDBE5352395}" type="slidenum">
              <a:rPr lang="en-US" smtClean="0"/>
              <a:t>‹#›</a:t>
            </a:fld>
            <a:endParaRPr lang="en-US"/>
          </a:p>
        </p:txBody>
      </p:sp>
    </p:spTree>
    <p:extLst>
      <p:ext uri="{BB962C8B-B14F-4D97-AF65-F5344CB8AC3E}">
        <p14:creationId xmlns:p14="http://schemas.microsoft.com/office/powerpoint/2010/main" val="2126164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D200-C090-4981-BDB0-E1E85BFF1A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F8DC48-E02A-1EEC-A5B0-F8881D1A2B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C34733-E859-5E4B-2BBD-8CC67E53F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4023AD-5B17-BC23-D439-BE645D20EDB2}"/>
              </a:ext>
            </a:extLst>
          </p:cNvPr>
          <p:cNvSpPr>
            <a:spLocks noGrp="1"/>
          </p:cNvSpPr>
          <p:nvPr>
            <p:ph type="dt" sz="half" idx="10"/>
          </p:nvPr>
        </p:nvSpPr>
        <p:spPr/>
        <p:txBody>
          <a:bodyPr/>
          <a:lstStyle/>
          <a:p>
            <a:fld id="{726016ED-2BFA-7B41-B240-B8DA1FF92CAC}" type="datetimeFigureOut">
              <a:rPr lang="en-US" smtClean="0"/>
              <a:t>8/25/22</a:t>
            </a:fld>
            <a:endParaRPr lang="en-US"/>
          </a:p>
        </p:txBody>
      </p:sp>
      <p:sp>
        <p:nvSpPr>
          <p:cNvPr id="6" name="Footer Placeholder 5">
            <a:extLst>
              <a:ext uri="{FF2B5EF4-FFF2-40B4-BE49-F238E27FC236}">
                <a16:creationId xmlns:a16="http://schemas.microsoft.com/office/drawing/2014/main" id="{3BAFBB88-5DC0-73C3-D0E2-7B38260415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510A13-490F-FADC-B13A-EC974FA6ED9F}"/>
              </a:ext>
            </a:extLst>
          </p:cNvPr>
          <p:cNvSpPr>
            <a:spLocks noGrp="1"/>
          </p:cNvSpPr>
          <p:nvPr>
            <p:ph type="sldNum" sz="quarter" idx="12"/>
          </p:nvPr>
        </p:nvSpPr>
        <p:spPr/>
        <p:txBody>
          <a:bodyPr/>
          <a:lstStyle/>
          <a:p>
            <a:fld id="{4F9045D1-0541-1149-8B3F-CBDBE5352395}" type="slidenum">
              <a:rPr lang="en-US" smtClean="0"/>
              <a:t>‹#›</a:t>
            </a:fld>
            <a:endParaRPr lang="en-US"/>
          </a:p>
        </p:txBody>
      </p:sp>
    </p:spTree>
    <p:extLst>
      <p:ext uri="{BB962C8B-B14F-4D97-AF65-F5344CB8AC3E}">
        <p14:creationId xmlns:p14="http://schemas.microsoft.com/office/powerpoint/2010/main" val="2187339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E97649-BD8F-81F4-4FBF-CD1FE742D9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2F849C-04F6-3059-BE2E-F12F439792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02AA1-0ABD-4FDB-0B04-E00317FF3B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6016ED-2BFA-7B41-B240-B8DA1FF92CAC}" type="datetimeFigureOut">
              <a:rPr lang="en-US" smtClean="0"/>
              <a:t>8/25/22</a:t>
            </a:fld>
            <a:endParaRPr lang="en-US"/>
          </a:p>
        </p:txBody>
      </p:sp>
      <p:sp>
        <p:nvSpPr>
          <p:cNvPr id="5" name="Footer Placeholder 4">
            <a:extLst>
              <a:ext uri="{FF2B5EF4-FFF2-40B4-BE49-F238E27FC236}">
                <a16:creationId xmlns:a16="http://schemas.microsoft.com/office/drawing/2014/main" id="{567CD8BB-D807-272E-30BB-95DD05AF92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009ECA-FAA5-0428-F629-28FBD4AE2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045D1-0541-1149-8B3F-CBDBE5352395}" type="slidenum">
              <a:rPr lang="en-US" smtClean="0"/>
              <a:t>‹#›</a:t>
            </a:fld>
            <a:endParaRPr lang="en-US"/>
          </a:p>
        </p:txBody>
      </p:sp>
    </p:spTree>
    <p:extLst>
      <p:ext uri="{BB962C8B-B14F-4D97-AF65-F5344CB8AC3E}">
        <p14:creationId xmlns:p14="http://schemas.microsoft.com/office/powerpoint/2010/main" val="4083169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twitter.com/NNUSports/status/1269329663588851712?s=20&amp;t=Lgvj7lZLY207G91VkvpM9Q"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campus.safety@mvnu.edu" TargetMode="External"/><Relationship Id="rId2" Type="http://schemas.openxmlformats.org/officeDocument/2006/relationships/hyperlink" Target="http://www.mvnu.edu/titleix" TargetMode="External"/><Relationship Id="rId1" Type="http://schemas.openxmlformats.org/officeDocument/2006/relationships/slideLayout" Target="../slideLayouts/slideLayout2.xml"/><Relationship Id="rId4" Type="http://schemas.openxmlformats.org/officeDocument/2006/relationships/hyperlink" Target="http://www.mnvu.edu/titlei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hyperlink" Target="mailto:campus.safety@mvnu.edu" TargetMode="External"/><Relationship Id="rId7" Type="http://schemas.openxmlformats.org/officeDocument/2006/relationships/image" Target="../media/image33.png"/><Relationship Id="rId2" Type="http://schemas.openxmlformats.org/officeDocument/2006/relationships/hyperlink" Target="http://www.mvnu.edu/titleix" TargetMode="External"/><Relationship Id="rId1" Type="http://schemas.openxmlformats.org/officeDocument/2006/relationships/slideLayout" Target="../slideLayouts/slideLayout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hyperlink" Target="http://www.mnvu.edu/titleix"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mvnu.edu/titleix"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42E6DD6-C818-A49A-589E-4DAEFC3AE573}"/>
              </a:ext>
            </a:extLst>
          </p:cNvPr>
          <p:cNvPicPr>
            <a:picLocks noGrp="1" noChangeAspect="1"/>
          </p:cNvPicPr>
          <p:nvPr>
            <p:ph idx="1"/>
          </p:nvPr>
        </p:nvPicPr>
        <p:blipFill>
          <a:blip r:embed="rId2"/>
          <a:stretch>
            <a:fillRect/>
          </a:stretch>
        </p:blipFill>
        <p:spPr>
          <a:xfrm>
            <a:off x="3302619" y="-992459"/>
            <a:ext cx="5586762" cy="5586762"/>
          </a:xfrm>
        </p:spPr>
      </p:pic>
      <p:sp>
        <p:nvSpPr>
          <p:cNvPr id="6" name="TextBox 5">
            <a:extLst>
              <a:ext uri="{FF2B5EF4-FFF2-40B4-BE49-F238E27FC236}">
                <a16:creationId xmlns:a16="http://schemas.microsoft.com/office/drawing/2014/main" id="{F7868825-A28B-7DE1-0F56-C49FA79E671F}"/>
              </a:ext>
            </a:extLst>
          </p:cNvPr>
          <p:cNvSpPr txBox="1"/>
          <p:nvPr/>
        </p:nvSpPr>
        <p:spPr>
          <a:xfrm>
            <a:off x="247185" y="3601844"/>
            <a:ext cx="11697630" cy="181588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57150">
            <a:solidFill>
              <a:srgbClr val="002060"/>
            </a:solidFill>
          </a:ln>
        </p:spPr>
        <p:txBody>
          <a:bodyPr wrap="square" rtlCol="0">
            <a:spAutoFit/>
          </a:bodyPr>
          <a:lstStyle/>
          <a:p>
            <a:pPr algn="ctr"/>
            <a:endParaRPr lang="en-US" sz="800" b="1" i="1" dirty="0">
              <a:solidFill>
                <a:schemeClr val="accent6">
                  <a:lumMod val="75000"/>
                </a:schemeClr>
              </a:solidFill>
              <a:latin typeface="Arial Narrow" panose="020B0604020202020204" pitchFamily="34" charset="0"/>
              <a:cs typeface="Arial Narrow" panose="020B0604020202020204" pitchFamily="34" charset="0"/>
            </a:endParaRPr>
          </a:p>
          <a:p>
            <a:pPr algn="ctr"/>
            <a:r>
              <a:rPr lang="en-US" sz="4800" b="1" i="1" dirty="0">
                <a:solidFill>
                  <a:schemeClr val="accent6">
                    <a:lumMod val="75000"/>
                  </a:schemeClr>
                </a:solidFill>
                <a:latin typeface="Arial Narrow" panose="020B0604020202020204" pitchFamily="34" charset="0"/>
                <a:cs typeface="Arial Narrow" panose="020B0604020202020204" pitchFamily="34" charset="0"/>
              </a:rPr>
              <a:t>New Student Institute Training</a:t>
            </a:r>
          </a:p>
          <a:p>
            <a:pPr algn="ctr"/>
            <a:r>
              <a:rPr lang="en-US" sz="4800" b="1" i="1" dirty="0">
                <a:solidFill>
                  <a:schemeClr val="accent6">
                    <a:lumMod val="75000"/>
                  </a:schemeClr>
                </a:solidFill>
                <a:latin typeface="Arial Narrow" panose="020B0604020202020204" pitchFamily="34" charset="0"/>
                <a:cs typeface="Arial Narrow" panose="020B0604020202020204" pitchFamily="34" charset="0"/>
              </a:rPr>
              <a:t>August 2022</a:t>
            </a:r>
          </a:p>
          <a:p>
            <a:pPr algn="ctr"/>
            <a:endParaRPr lang="en-US" sz="800" b="1" i="1" dirty="0">
              <a:solidFill>
                <a:schemeClr val="accent6">
                  <a:lumMod val="75000"/>
                </a:schemeClr>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544060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DDC94-636F-2E05-52F2-723D4A362EAB}"/>
              </a:ext>
            </a:extLst>
          </p:cNvPr>
          <p:cNvSpPr>
            <a:spLocks noGrp="1"/>
          </p:cNvSpPr>
          <p:nvPr>
            <p:ph type="title"/>
          </p:nvPr>
        </p:nvSpPr>
        <p:spPr>
          <a:xfrm>
            <a:off x="2165196" y="264764"/>
            <a:ext cx="7402551" cy="1325563"/>
          </a:xfrm>
        </p:spPr>
        <p:txBody>
          <a:bodyPr/>
          <a:lstStyle/>
          <a:p>
            <a:pPr algn="ctr"/>
            <a:r>
              <a:rPr lang="en-US" b="1" dirty="0"/>
              <a:t>Title VI – Racial Discrimination</a:t>
            </a:r>
          </a:p>
        </p:txBody>
      </p:sp>
      <p:sp>
        <p:nvSpPr>
          <p:cNvPr id="3" name="Content Placeholder 2">
            <a:extLst>
              <a:ext uri="{FF2B5EF4-FFF2-40B4-BE49-F238E27FC236}">
                <a16:creationId xmlns:a16="http://schemas.microsoft.com/office/drawing/2014/main" id="{6AA5B355-C61A-7883-7821-7DDD0DB51F7A}"/>
              </a:ext>
            </a:extLst>
          </p:cNvPr>
          <p:cNvSpPr>
            <a:spLocks noGrp="1"/>
          </p:cNvSpPr>
          <p:nvPr>
            <p:ph idx="1"/>
          </p:nvPr>
        </p:nvSpPr>
        <p:spPr>
          <a:xfrm>
            <a:off x="838200" y="1468786"/>
            <a:ext cx="10515600" cy="4351338"/>
          </a:xfrm>
          <a:solidFill>
            <a:schemeClr val="accent5">
              <a:lumMod val="40000"/>
              <a:lumOff val="60000"/>
            </a:schemeClr>
          </a:solidFill>
        </p:spPr>
        <p:txBody>
          <a:bodyPr>
            <a:normAutofit fontScale="92500" lnSpcReduction="10000"/>
          </a:bodyPr>
          <a:lstStyle/>
          <a:p>
            <a:pPr marL="0" indent="0">
              <a:buNone/>
            </a:pPr>
            <a:endParaRPr lang="en-US" sz="1100" dirty="0"/>
          </a:p>
          <a:p>
            <a:r>
              <a:rPr lang="en-US" dirty="0"/>
              <a:t>At MVNU, we believe that God is the Creator of all people. As we are made in His image, we believe that embracing and celebrating diversity brings us all closer together. As a ministry of the Church of the Nazarene </a:t>
            </a:r>
            <a:r>
              <a:rPr lang="en-US" i="1" dirty="0"/>
              <a:t>we renounce any form of racial and ethnic indifference, exclusion, subjugation, or oppression as a grave sin against God and our fellow human beings </a:t>
            </a:r>
            <a:r>
              <a:rPr lang="en-US" dirty="0"/>
              <a:t>(Manual, 915). Our campus community benefits from the diversity of students, staff, and faculty. We are a community of individuals who seek to learn from, and about, one another. Diversity is expressed through racial, ethnic, age, ability, geographic, gender, cultural, and socioeconomic differences among the campus community.  To such ends, MVNU will not tolerate violence, aggression or discrimination against members of its community on the basis of one’s race, skin color, or national origin.</a:t>
            </a:r>
          </a:p>
          <a:p>
            <a:endParaRPr lang="en-US" dirty="0"/>
          </a:p>
        </p:txBody>
      </p:sp>
      <p:pic>
        <p:nvPicPr>
          <p:cNvPr id="5" name="Picture 4">
            <a:extLst>
              <a:ext uri="{FF2B5EF4-FFF2-40B4-BE49-F238E27FC236}">
                <a16:creationId xmlns:a16="http://schemas.microsoft.com/office/drawing/2014/main" id="{06223B09-E408-3C5F-B50E-B26F022025D0}"/>
              </a:ext>
            </a:extLst>
          </p:cNvPr>
          <p:cNvPicPr>
            <a:picLocks noChangeAspect="1"/>
          </p:cNvPicPr>
          <p:nvPr/>
        </p:nvPicPr>
        <p:blipFill>
          <a:blip r:embed="rId2"/>
          <a:stretch>
            <a:fillRect/>
          </a:stretch>
        </p:blipFill>
        <p:spPr>
          <a:xfrm>
            <a:off x="3443566" y="5820124"/>
            <a:ext cx="5027925" cy="948665"/>
          </a:xfrm>
          <a:prstGeom prst="rect">
            <a:avLst/>
          </a:prstGeom>
        </p:spPr>
      </p:pic>
      <p:pic>
        <p:nvPicPr>
          <p:cNvPr id="9" name="Picture 8">
            <a:extLst>
              <a:ext uri="{FF2B5EF4-FFF2-40B4-BE49-F238E27FC236}">
                <a16:creationId xmlns:a16="http://schemas.microsoft.com/office/drawing/2014/main" id="{6A300C1F-6B4C-9D29-66A1-6376DB633291}"/>
              </a:ext>
            </a:extLst>
          </p:cNvPr>
          <p:cNvPicPr>
            <a:picLocks noChangeAspect="1"/>
          </p:cNvPicPr>
          <p:nvPr/>
        </p:nvPicPr>
        <p:blipFill>
          <a:blip r:embed="rId3"/>
          <a:stretch>
            <a:fillRect/>
          </a:stretch>
        </p:blipFill>
        <p:spPr>
          <a:xfrm>
            <a:off x="9567747" y="264764"/>
            <a:ext cx="957339" cy="957339"/>
          </a:xfrm>
          <a:prstGeom prst="rect">
            <a:avLst/>
          </a:prstGeom>
        </p:spPr>
      </p:pic>
    </p:spTree>
    <p:extLst>
      <p:ext uri="{BB962C8B-B14F-4D97-AF65-F5344CB8AC3E}">
        <p14:creationId xmlns:p14="http://schemas.microsoft.com/office/powerpoint/2010/main" val="1779407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838200" y="365125"/>
            <a:ext cx="10515600" cy="2076992"/>
          </a:xfrm>
          <a:solidFill>
            <a:schemeClr val="bg1"/>
          </a:solidFill>
        </p:spPr>
        <p:txBody>
          <a:bodyPr>
            <a:normAutofit/>
          </a:bodyPr>
          <a:lstStyle/>
          <a:p>
            <a:pPr algn="ctr"/>
            <a:r>
              <a:rPr lang="en-US" sz="4800" b="1" dirty="0"/>
              <a:t>NNU Athletes</a:t>
            </a:r>
            <a:br>
              <a:rPr lang="en-US" dirty="0"/>
            </a:br>
            <a:r>
              <a:rPr lang="en-US" i="1" dirty="0"/>
              <a:t>Church of the Nazarene’s Manual </a:t>
            </a:r>
            <a:br>
              <a:rPr lang="en-US" i="1" dirty="0"/>
            </a:br>
            <a:r>
              <a:rPr lang="en-US" i="1" dirty="0"/>
              <a:t>Statement on Discrimination </a:t>
            </a:r>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838200" y="2899318"/>
            <a:ext cx="10515600" cy="1081668"/>
          </a:xfrm>
          <a:solidFill>
            <a:schemeClr val="accent5">
              <a:lumMod val="75000"/>
            </a:schemeClr>
          </a:solidFill>
        </p:spPr>
        <p:txBody>
          <a:bodyPr/>
          <a:lstStyle/>
          <a:p>
            <a:r>
              <a:rPr lang="en-US" dirty="0">
                <a:solidFill>
                  <a:schemeClr val="bg1"/>
                </a:solidFill>
                <a:effectLst/>
                <a:hlinkClick r:id="rId2">
                  <a:extLst>
                    <a:ext uri="{A12FA001-AC4F-418D-AE19-62706E023703}">
                      <ahyp:hlinkClr xmlns:ahyp="http://schemas.microsoft.com/office/drawing/2018/hyperlinkcolor" val="tx"/>
                    </a:ext>
                  </a:extLst>
                </a:hlinkClick>
              </a:rPr>
              <a:t>https://twitter.com/NNUSports/status/1269329663588851712?s=20&amp;t=Lgvj7lZLY207G91VkvpM9Q</a:t>
            </a:r>
            <a:endParaRPr lang="en-US" dirty="0">
              <a:solidFill>
                <a:schemeClr val="bg1"/>
              </a:solidFill>
              <a:effectLst/>
            </a:endParaRPr>
          </a:p>
          <a:p>
            <a:endParaRPr lang="en-US" dirty="0"/>
          </a:p>
        </p:txBody>
      </p:sp>
      <p:pic>
        <p:nvPicPr>
          <p:cNvPr id="5" name="Picture 4">
            <a:extLst>
              <a:ext uri="{FF2B5EF4-FFF2-40B4-BE49-F238E27FC236}">
                <a16:creationId xmlns:a16="http://schemas.microsoft.com/office/drawing/2014/main" id="{5D6C5A63-1601-B343-84E6-4350A955B1D7}"/>
              </a:ext>
            </a:extLst>
          </p:cNvPr>
          <p:cNvPicPr>
            <a:picLocks noChangeAspect="1"/>
          </p:cNvPicPr>
          <p:nvPr/>
        </p:nvPicPr>
        <p:blipFill>
          <a:blip r:embed="rId3"/>
          <a:stretch>
            <a:fillRect/>
          </a:stretch>
        </p:blipFill>
        <p:spPr>
          <a:xfrm>
            <a:off x="4409881" y="3980986"/>
            <a:ext cx="3372237" cy="2798956"/>
          </a:xfrm>
          <a:prstGeom prst="rect">
            <a:avLst/>
          </a:prstGeom>
        </p:spPr>
      </p:pic>
    </p:spTree>
    <p:extLst>
      <p:ext uri="{BB962C8B-B14F-4D97-AF65-F5344CB8AC3E}">
        <p14:creationId xmlns:p14="http://schemas.microsoft.com/office/powerpoint/2010/main" val="2696896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838200" y="179387"/>
            <a:ext cx="10515600" cy="792163"/>
          </a:xfrm>
        </p:spPr>
        <p:txBody>
          <a:bodyPr/>
          <a:lstStyle/>
          <a:p>
            <a:pPr algn="ctr"/>
            <a:r>
              <a:rPr lang="en-US" b="1" i="1" dirty="0">
                <a:solidFill>
                  <a:schemeClr val="bg1"/>
                </a:solidFill>
                <a:latin typeface="Arial Narrow" panose="020B0604020202020204" pitchFamily="34" charset="0"/>
                <a:cs typeface="Arial Narrow" panose="020B0604020202020204" pitchFamily="34" charset="0"/>
              </a:rPr>
              <a:t>What Is Discriminatory Harassment?</a:t>
            </a:r>
            <a:r>
              <a:rPr lang="en-US" b="1" i="1" dirty="0">
                <a:solidFill>
                  <a:schemeClr val="bg1"/>
                </a:solidFill>
                <a:effectLst/>
                <a:latin typeface="Arial Narrow" panose="020B0604020202020204" pitchFamily="34" charset="0"/>
                <a:cs typeface="Arial Narrow" panose="020B0604020202020204" pitchFamily="34" charset="0"/>
              </a:rPr>
              <a:t> </a:t>
            </a:r>
            <a:endParaRPr lang="en-US"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838200" y="1127283"/>
            <a:ext cx="10515600" cy="1431924"/>
          </a:xfrm>
          <a:solidFill>
            <a:schemeClr val="accent5">
              <a:lumMod val="20000"/>
              <a:lumOff val="80000"/>
            </a:schemeClr>
          </a:solidFill>
          <a:ln>
            <a:solidFill>
              <a:schemeClr val="tx1"/>
            </a:solidFill>
          </a:ln>
        </p:spPr>
        <p:txBody>
          <a:bodyPr>
            <a:normAutofit/>
          </a:bodyPr>
          <a:lstStyle/>
          <a:p>
            <a:r>
              <a:rPr lang="en-US" sz="2400" b="1" i="1" dirty="0">
                <a:latin typeface="Arial Narrow" panose="020B0604020202020204" pitchFamily="34" charset="0"/>
                <a:cs typeface="Arial Narrow" panose="020B0604020202020204" pitchFamily="34" charset="0"/>
              </a:rPr>
              <a:t>Discriminatory harassment can take many forms. It may be, but is not limited to: words, signs, jokes, pranks, intimidation, physical contact, or violence. It also may include harassment that is sexual in nature or directed at the gender of another (as in sexual harassment).</a:t>
            </a:r>
            <a:r>
              <a:rPr lang="en-US" sz="2400" b="1" i="1" dirty="0">
                <a:effectLst/>
                <a:latin typeface="Arial Narrow" panose="020B0604020202020204" pitchFamily="34" charset="0"/>
                <a:cs typeface="Arial Narrow" panose="020B0604020202020204" pitchFamily="34" charset="0"/>
              </a:rPr>
              <a:t> </a:t>
            </a:r>
          </a:p>
        </p:txBody>
      </p:sp>
      <p:sp>
        <p:nvSpPr>
          <p:cNvPr id="4" name="TextBox 3">
            <a:extLst>
              <a:ext uri="{FF2B5EF4-FFF2-40B4-BE49-F238E27FC236}">
                <a16:creationId xmlns:a16="http://schemas.microsoft.com/office/drawing/2014/main" id="{74325172-2F60-34F5-5592-E53B6FEFC375}"/>
              </a:ext>
            </a:extLst>
          </p:cNvPr>
          <p:cNvSpPr txBox="1"/>
          <p:nvPr/>
        </p:nvSpPr>
        <p:spPr>
          <a:xfrm>
            <a:off x="838200" y="2714940"/>
            <a:ext cx="10515600" cy="1908215"/>
          </a:xfrm>
          <a:prstGeom prst="rect">
            <a:avLst/>
          </a:prstGeom>
          <a:solidFill>
            <a:schemeClr val="accent5">
              <a:lumMod val="60000"/>
              <a:lumOff val="40000"/>
            </a:schemeClr>
          </a:solidFill>
          <a:ln>
            <a:solidFill>
              <a:schemeClr val="tx1"/>
            </a:solidFill>
          </a:ln>
        </p:spPr>
        <p:txBody>
          <a:bodyPr wrap="square" rtlCol="0">
            <a:spAutoFit/>
          </a:bodyPr>
          <a:lstStyle/>
          <a:p>
            <a:pPr marL="342900" indent="-342900">
              <a:buFont typeface="Wingdings" pitchFamily="2" charset="2"/>
              <a:buChar char="ü"/>
            </a:pPr>
            <a:r>
              <a:rPr lang="en-US" sz="2000" i="1" dirty="0">
                <a:latin typeface="Arial Narrow" panose="020B0604020202020204" pitchFamily="34" charset="0"/>
                <a:cs typeface="Arial Narrow" panose="020B0604020202020204" pitchFamily="34" charset="0"/>
              </a:rPr>
              <a:t>Is intended to insult or stigmatize an individual or an identifiable group?</a:t>
            </a:r>
          </a:p>
          <a:p>
            <a:pPr marL="342900" indent="-342900">
              <a:buFont typeface="Wingdings" pitchFamily="2" charset="2"/>
              <a:buChar char="ü"/>
            </a:pPr>
            <a:r>
              <a:rPr lang="en-US" sz="2000" i="1" dirty="0">
                <a:latin typeface="Arial Narrow" panose="020B0604020202020204" pitchFamily="34" charset="0"/>
                <a:cs typeface="Arial Narrow" panose="020B0604020202020204" pitchFamily="34" charset="0"/>
              </a:rPr>
              <a:t>Is it addressed directly to or at (though not necessarily in the presence of) the individual or individuals whom it insults or stigmatizes</a:t>
            </a:r>
          </a:p>
          <a:p>
            <a:pPr marL="342900" indent="-342900">
              <a:buFont typeface="Wingdings" pitchFamily="2" charset="2"/>
              <a:buChar char="ü"/>
            </a:pPr>
            <a:r>
              <a:rPr lang="en-US" sz="2000" i="1" dirty="0">
                <a:latin typeface="Arial Narrow" panose="020B0604020202020204" pitchFamily="34" charset="0"/>
                <a:cs typeface="Arial Narrow" panose="020B0604020202020204" pitchFamily="34" charset="0"/>
              </a:rPr>
              <a:t>Does it make use of words or nonverbal symbols that convey hatred or contempt for human beings on the basis of a protected characteristic?</a:t>
            </a:r>
            <a:endParaRPr lang="en-US" sz="2000" i="1" dirty="0">
              <a:solidFill>
                <a:schemeClr val="bg1"/>
              </a:solidFill>
              <a:effectLst/>
              <a:latin typeface="Arial Narrow" panose="020B0604020202020204" pitchFamily="34" charset="0"/>
              <a:cs typeface="Arial Narrow" panose="020B0604020202020204" pitchFamily="34" charset="0"/>
            </a:endParaRPr>
          </a:p>
          <a:p>
            <a:endParaRPr lang="en-US" dirty="0"/>
          </a:p>
        </p:txBody>
      </p:sp>
      <p:sp>
        <p:nvSpPr>
          <p:cNvPr id="5" name="TextBox 4">
            <a:extLst>
              <a:ext uri="{FF2B5EF4-FFF2-40B4-BE49-F238E27FC236}">
                <a16:creationId xmlns:a16="http://schemas.microsoft.com/office/drawing/2014/main" id="{5C48521A-4E84-6681-F238-64497D16F830}"/>
              </a:ext>
            </a:extLst>
          </p:cNvPr>
          <p:cNvSpPr txBox="1"/>
          <p:nvPr/>
        </p:nvSpPr>
        <p:spPr>
          <a:xfrm>
            <a:off x="838200" y="4778888"/>
            <a:ext cx="10515600" cy="1631216"/>
          </a:xfrm>
          <a:prstGeom prst="rect">
            <a:avLst/>
          </a:prstGeom>
          <a:solidFill>
            <a:schemeClr val="accent5">
              <a:lumMod val="75000"/>
            </a:schemeClr>
          </a:solidFill>
          <a:ln>
            <a:solidFill>
              <a:schemeClr val="tx1"/>
            </a:solidFill>
          </a:ln>
        </p:spPr>
        <p:txBody>
          <a:bodyPr wrap="square" rtlCol="0">
            <a:spAutoFit/>
          </a:bodyPr>
          <a:lstStyle/>
          <a:p>
            <a:r>
              <a:rPr lang="en-US" sz="2000" i="1" dirty="0">
                <a:solidFill>
                  <a:schemeClr val="bg1"/>
                </a:solidFill>
                <a:latin typeface="Arial Narrow" panose="020B0604020202020204" pitchFamily="34" charset="0"/>
                <a:cs typeface="Arial Narrow" panose="020B0604020202020204" pitchFamily="34" charset="0"/>
              </a:rPr>
              <a:t>Harassment may also be constituted by nonverbal acts that would also be punishable as, for example, vandalism, physical assault, or destruction of property. Other examples of harassment include epithets or "jokes" referring to an individual's group-based attributes; placement of offensive written or visual material on another's work area; offensive messages sent through email; and undesired physical contact, physical violence, or threat of same.</a:t>
            </a:r>
          </a:p>
        </p:txBody>
      </p:sp>
      <p:sp>
        <p:nvSpPr>
          <p:cNvPr id="6" name="TextBox 5">
            <a:extLst>
              <a:ext uri="{FF2B5EF4-FFF2-40B4-BE49-F238E27FC236}">
                <a16:creationId xmlns:a16="http://schemas.microsoft.com/office/drawing/2014/main" id="{179D4C60-313A-78B0-F724-155D1B6A9454}"/>
              </a:ext>
            </a:extLst>
          </p:cNvPr>
          <p:cNvSpPr txBox="1"/>
          <p:nvPr/>
        </p:nvSpPr>
        <p:spPr>
          <a:xfrm rot="20971076">
            <a:off x="356126" y="519643"/>
            <a:ext cx="1466541" cy="646331"/>
          </a:xfrm>
          <a:prstGeom prst="rect">
            <a:avLst/>
          </a:prstGeom>
          <a:solidFill>
            <a:schemeClr val="accent5">
              <a:lumMod val="75000"/>
            </a:schemeClr>
          </a:solidFill>
          <a:ln w="28575">
            <a:solidFill>
              <a:schemeClr val="tx1"/>
            </a:solidFill>
          </a:ln>
        </p:spPr>
        <p:txBody>
          <a:bodyPr wrap="square" rtlCol="0">
            <a:spAutoFit/>
          </a:bodyPr>
          <a:lstStyle/>
          <a:p>
            <a:pPr algn="ctr"/>
            <a:r>
              <a:rPr lang="en-US" b="1" dirty="0">
                <a:solidFill>
                  <a:srgbClr val="FFFF00"/>
                </a:solidFill>
                <a:latin typeface="Abadi MT Condensed Extra Bold" panose="020B0306030101010103" pitchFamily="34" charset="77"/>
              </a:rPr>
              <a:t>Prohibited Conduct</a:t>
            </a:r>
          </a:p>
        </p:txBody>
      </p:sp>
      <p:pic>
        <p:nvPicPr>
          <p:cNvPr id="8" name="Graphic 7" descr="Thought bubble">
            <a:extLst>
              <a:ext uri="{FF2B5EF4-FFF2-40B4-BE49-F238E27FC236}">
                <a16:creationId xmlns:a16="http://schemas.microsoft.com/office/drawing/2014/main" id="{869468DA-22A3-91E0-FDD1-2C214DEFD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25187" y="3500436"/>
            <a:ext cx="1014413" cy="1014413"/>
          </a:xfrm>
          <a:prstGeom prst="rect">
            <a:avLst/>
          </a:prstGeom>
        </p:spPr>
      </p:pic>
      <p:sp>
        <p:nvSpPr>
          <p:cNvPr id="9" name="TextBox 8">
            <a:extLst>
              <a:ext uri="{FF2B5EF4-FFF2-40B4-BE49-F238E27FC236}">
                <a16:creationId xmlns:a16="http://schemas.microsoft.com/office/drawing/2014/main" id="{758E1927-C20F-B944-381B-1C547503F91D}"/>
              </a:ext>
            </a:extLst>
          </p:cNvPr>
          <p:cNvSpPr txBox="1"/>
          <p:nvPr/>
        </p:nvSpPr>
        <p:spPr>
          <a:xfrm>
            <a:off x="6947065" y="6258296"/>
            <a:ext cx="4180114" cy="369332"/>
          </a:xfrm>
          <a:prstGeom prst="rect">
            <a:avLst/>
          </a:prstGeom>
          <a:solidFill>
            <a:srgbClr val="FFFF00"/>
          </a:solidFill>
          <a:ln w="57150">
            <a:solidFill>
              <a:schemeClr val="tx1"/>
            </a:solidFill>
          </a:ln>
        </p:spPr>
        <p:txBody>
          <a:bodyPr wrap="square" rtlCol="0">
            <a:spAutoFit/>
          </a:bodyPr>
          <a:lstStyle/>
          <a:p>
            <a:pPr algn="ctr"/>
            <a:r>
              <a:rPr lang="en-US" b="1" dirty="0"/>
              <a:t>Do NOT create a HOSTILE environment!</a:t>
            </a:r>
          </a:p>
        </p:txBody>
      </p:sp>
    </p:spTree>
    <p:extLst>
      <p:ext uri="{BB962C8B-B14F-4D97-AF65-F5344CB8AC3E}">
        <p14:creationId xmlns:p14="http://schemas.microsoft.com/office/powerpoint/2010/main" val="332496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320694-1EAF-2780-BADD-B1CC8CF4939D}"/>
              </a:ext>
            </a:extLst>
          </p:cNvPr>
          <p:cNvSpPr>
            <a:spLocks noGrp="1"/>
          </p:cNvSpPr>
          <p:nvPr>
            <p:ph type="title"/>
          </p:nvPr>
        </p:nvSpPr>
        <p:spPr>
          <a:xfrm>
            <a:off x="925863" y="331787"/>
            <a:ext cx="8848725" cy="1325563"/>
          </a:xfrm>
          <a:solidFill>
            <a:schemeClr val="accent5">
              <a:lumMod val="75000"/>
            </a:schemeClr>
          </a:solidFill>
        </p:spPr>
        <p:txBody>
          <a:bodyPr/>
          <a:lstStyle/>
          <a:p>
            <a:pPr algn="ctr"/>
            <a:r>
              <a:rPr lang="en-US" b="1" i="1" u="sng" dirty="0">
                <a:solidFill>
                  <a:schemeClr val="bg1"/>
                </a:solidFill>
                <a:latin typeface="+mn-lt"/>
              </a:rPr>
              <a:t>What Do I Report?</a:t>
            </a:r>
          </a:p>
        </p:txBody>
      </p:sp>
      <p:sp>
        <p:nvSpPr>
          <p:cNvPr id="5" name="Content Placeholder 4">
            <a:extLst>
              <a:ext uri="{FF2B5EF4-FFF2-40B4-BE49-F238E27FC236}">
                <a16:creationId xmlns:a16="http://schemas.microsoft.com/office/drawing/2014/main" id="{CDF28711-9E82-2D06-46A2-4B241E0F4FF6}"/>
              </a:ext>
            </a:extLst>
          </p:cNvPr>
          <p:cNvSpPr>
            <a:spLocks noGrp="1"/>
          </p:cNvSpPr>
          <p:nvPr>
            <p:ph idx="1"/>
          </p:nvPr>
        </p:nvSpPr>
        <p:spPr>
          <a:xfrm>
            <a:off x="838200" y="1825625"/>
            <a:ext cx="10515600" cy="3964782"/>
          </a:xfrm>
          <a:solidFill>
            <a:srgbClr val="002060"/>
          </a:solidFill>
        </p:spPr>
        <p:txBody>
          <a:bodyPr>
            <a:normAutofit fontScale="85000" lnSpcReduction="20000"/>
          </a:bodyPr>
          <a:lstStyle/>
          <a:p>
            <a:r>
              <a:rPr lang="en-US" b="1" dirty="0">
                <a:solidFill>
                  <a:srgbClr val="FFFF00"/>
                </a:solidFill>
                <a:ea typeface="+mn-lt"/>
                <a:cs typeface="+mn-lt"/>
              </a:rPr>
              <a:t>Criminal Offenses</a:t>
            </a:r>
            <a:endParaRPr lang="en-US" dirty="0">
              <a:solidFill>
                <a:srgbClr val="FFFF00"/>
              </a:solidFill>
              <a:ea typeface="+mn-lt"/>
              <a:cs typeface="+mn-lt"/>
            </a:endParaRPr>
          </a:p>
          <a:p>
            <a:pPr lvl="1"/>
            <a:r>
              <a:rPr lang="en-US" dirty="0">
                <a:solidFill>
                  <a:schemeClr val="bg1"/>
                </a:solidFill>
                <a:ea typeface="+mn-lt"/>
                <a:cs typeface="+mn-lt"/>
              </a:rPr>
              <a:t>Criminal homicide, murder, manslaughter, non-negligent manslaughter, sexual assault, rape, fondling, incest, statutory rape, robbery, aggravated assault, burglary, motor vehicle theft, arson</a:t>
            </a:r>
            <a:br>
              <a:rPr lang="en-US" dirty="0">
                <a:ea typeface="+mn-lt"/>
                <a:cs typeface="+mn-lt"/>
              </a:rPr>
            </a:br>
            <a:endParaRPr lang="en-US" dirty="0">
              <a:ea typeface="+mn-lt"/>
              <a:cs typeface="+mn-lt"/>
            </a:endParaRPr>
          </a:p>
          <a:p>
            <a:r>
              <a:rPr lang="en-US" b="1" dirty="0">
                <a:solidFill>
                  <a:srgbClr val="FFFF00"/>
                </a:solidFill>
                <a:ea typeface="+mn-lt"/>
                <a:cs typeface="+mn-lt"/>
              </a:rPr>
              <a:t>Hate Crimes</a:t>
            </a:r>
            <a:endParaRPr lang="en-US" dirty="0">
              <a:ea typeface="+mn-lt"/>
              <a:cs typeface="+mn-lt"/>
            </a:endParaRPr>
          </a:p>
          <a:p>
            <a:pPr lvl="1"/>
            <a:r>
              <a:rPr lang="en-US" dirty="0">
                <a:solidFill>
                  <a:schemeClr val="bg1"/>
                </a:solidFill>
                <a:ea typeface="+mn-lt"/>
                <a:cs typeface="+mn-lt"/>
              </a:rPr>
              <a:t>Race, religion, sexual orientation, gender, gender identity, ethnicity, national origin, disability</a:t>
            </a:r>
            <a:br>
              <a:rPr lang="en-US" dirty="0">
                <a:ea typeface="+mn-lt"/>
                <a:cs typeface="+mn-lt"/>
              </a:rPr>
            </a:br>
            <a:endParaRPr lang="en-US" dirty="0">
              <a:ea typeface="+mn-lt"/>
              <a:cs typeface="+mn-lt"/>
            </a:endParaRPr>
          </a:p>
          <a:p>
            <a:r>
              <a:rPr lang="en-US" b="1" dirty="0">
                <a:solidFill>
                  <a:srgbClr val="FFFF00"/>
                </a:solidFill>
                <a:ea typeface="+mn-lt"/>
                <a:cs typeface="+mn-lt"/>
              </a:rPr>
              <a:t>VAWA (Violence Against Women Reauthorization Act) Offenses</a:t>
            </a:r>
            <a:endParaRPr lang="en-US" dirty="0">
              <a:ea typeface="+mn-lt"/>
              <a:cs typeface="+mn-lt"/>
            </a:endParaRPr>
          </a:p>
          <a:p>
            <a:pPr lvl="1"/>
            <a:r>
              <a:rPr lang="en-US" dirty="0">
                <a:solidFill>
                  <a:schemeClr val="bg1"/>
                </a:solidFill>
                <a:ea typeface="+mn-lt"/>
                <a:cs typeface="+mn-lt"/>
              </a:rPr>
              <a:t>Dating violence, domestic violence, stalking</a:t>
            </a:r>
            <a:br>
              <a:rPr lang="en-US" dirty="0">
                <a:ea typeface="+mn-lt"/>
                <a:cs typeface="+mn-lt"/>
              </a:rPr>
            </a:br>
            <a:endParaRPr lang="en-US" dirty="0">
              <a:ea typeface="+mn-lt"/>
              <a:cs typeface="+mn-lt"/>
            </a:endParaRPr>
          </a:p>
          <a:p>
            <a:r>
              <a:rPr lang="en-US" b="1" dirty="0">
                <a:solidFill>
                  <a:srgbClr val="FFFF00"/>
                </a:solidFill>
                <a:ea typeface="+mn-lt"/>
                <a:cs typeface="+mn-lt"/>
              </a:rPr>
              <a:t>Arrests &amp; Referrals for Disciplinary Action</a:t>
            </a:r>
            <a:endParaRPr lang="en-US" dirty="0">
              <a:ea typeface="+mn-lt"/>
              <a:cs typeface="+mn-lt"/>
            </a:endParaRPr>
          </a:p>
          <a:p>
            <a:pPr lvl="1"/>
            <a:r>
              <a:rPr lang="en-US" dirty="0">
                <a:solidFill>
                  <a:schemeClr val="bg1"/>
                </a:solidFill>
                <a:ea typeface="+mn-lt"/>
                <a:cs typeface="+mn-lt"/>
              </a:rPr>
              <a:t>Weapons, drug abuse, liquor law violations</a:t>
            </a:r>
            <a:endParaRPr lang="en-US" dirty="0">
              <a:solidFill>
                <a:schemeClr val="bg1"/>
              </a:solidFill>
            </a:endParaRPr>
          </a:p>
          <a:p>
            <a:endParaRPr lang="en-US" dirty="0"/>
          </a:p>
        </p:txBody>
      </p:sp>
      <p:pic>
        <p:nvPicPr>
          <p:cNvPr id="7" name="Graphic 6" descr="Document">
            <a:extLst>
              <a:ext uri="{FF2B5EF4-FFF2-40B4-BE49-F238E27FC236}">
                <a16:creationId xmlns:a16="http://schemas.microsoft.com/office/drawing/2014/main" id="{9906DAD0-A405-9A1B-7A65-A3F8DD5968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88224" y="130174"/>
            <a:ext cx="1728788" cy="1728788"/>
          </a:xfrm>
          <a:prstGeom prst="rect">
            <a:avLst/>
          </a:prstGeom>
        </p:spPr>
      </p:pic>
      <p:pic>
        <p:nvPicPr>
          <p:cNvPr id="9" name="Picture 8">
            <a:extLst>
              <a:ext uri="{FF2B5EF4-FFF2-40B4-BE49-F238E27FC236}">
                <a16:creationId xmlns:a16="http://schemas.microsoft.com/office/drawing/2014/main" id="{7CEE7C1E-1487-D811-13FC-630721A80171}"/>
              </a:ext>
            </a:extLst>
          </p:cNvPr>
          <p:cNvPicPr>
            <a:picLocks noChangeAspect="1"/>
          </p:cNvPicPr>
          <p:nvPr/>
        </p:nvPicPr>
        <p:blipFill>
          <a:blip r:embed="rId4"/>
          <a:stretch>
            <a:fillRect/>
          </a:stretch>
        </p:blipFill>
        <p:spPr>
          <a:xfrm>
            <a:off x="8250236" y="5992019"/>
            <a:ext cx="3390739" cy="639762"/>
          </a:xfrm>
          <a:prstGeom prst="rect">
            <a:avLst/>
          </a:prstGeom>
          <a:solidFill>
            <a:schemeClr val="accent1">
              <a:lumMod val="75000"/>
            </a:schemeClr>
          </a:solidFill>
          <a:ln w="28575">
            <a:solidFill>
              <a:srgbClr val="FFFF00"/>
            </a:solidFill>
          </a:ln>
        </p:spPr>
      </p:pic>
      <p:sp>
        <p:nvSpPr>
          <p:cNvPr id="10" name="TextBox 9">
            <a:extLst>
              <a:ext uri="{FF2B5EF4-FFF2-40B4-BE49-F238E27FC236}">
                <a16:creationId xmlns:a16="http://schemas.microsoft.com/office/drawing/2014/main" id="{013248D5-6E6E-B47B-F603-B62EBDD04833}"/>
              </a:ext>
            </a:extLst>
          </p:cNvPr>
          <p:cNvSpPr txBox="1"/>
          <p:nvPr/>
        </p:nvSpPr>
        <p:spPr>
          <a:xfrm>
            <a:off x="559316" y="5992019"/>
            <a:ext cx="6421347" cy="369332"/>
          </a:xfrm>
          <a:prstGeom prst="rect">
            <a:avLst/>
          </a:prstGeom>
          <a:solidFill>
            <a:schemeClr val="accent5">
              <a:lumMod val="60000"/>
              <a:lumOff val="40000"/>
            </a:schemeClr>
          </a:solidFill>
        </p:spPr>
        <p:txBody>
          <a:bodyPr wrap="square" rtlCol="0">
            <a:spAutoFit/>
          </a:bodyPr>
          <a:lstStyle/>
          <a:p>
            <a:r>
              <a:rPr lang="en-US" b="1" i="1" dirty="0">
                <a:latin typeface="Arial Narrow" panose="020B0604020202020204" pitchFamily="34" charset="0"/>
                <a:cs typeface="Arial Narrow" panose="020B0604020202020204" pitchFamily="34" charset="0"/>
              </a:rPr>
              <a:t>Let’s take a look at  more PROHIBITED CONDUCT under the policy.</a:t>
            </a:r>
          </a:p>
        </p:txBody>
      </p:sp>
      <p:pic>
        <p:nvPicPr>
          <p:cNvPr id="12" name="Graphic 11" descr="Magnifying glass">
            <a:extLst>
              <a:ext uri="{FF2B5EF4-FFF2-40B4-BE49-F238E27FC236}">
                <a16:creationId xmlns:a16="http://schemas.microsoft.com/office/drawing/2014/main" id="{530FB13E-77B6-EE03-11DF-661A861D3F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86538" y="5719485"/>
            <a:ext cx="914400" cy="914400"/>
          </a:xfrm>
          <a:prstGeom prst="rect">
            <a:avLst/>
          </a:prstGeom>
        </p:spPr>
      </p:pic>
      <p:sp>
        <p:nvSpPr>
          <p:cNvPr id="14" name="TextBox 13">
            <a:extLst>
              <a:ext uri="{FF2B5EF4-FFF2-40B4-BE49-F238E27FC236}">
                <a16:creationId xmlns:a16="http://schemas.microsoft.com/office/drawing/2014/main" id="{3125CAA9-4C9F-4CBE-1A5C-E025EFD8DEC8}"/>
              </a:ext>
            </a:extLst>
          </p:cNvPr>
          <p:cNvSpPr txBox="1"/>
          <p:nvPr/>
        </p:nvSpPr>
        <p:spPr>
          <a:xfrm rot="21030021">
            <a:off x="720544" y="759547"/>
            <a:ext cx="1850412" cy="646331"/>
          </a:xfrm>
          <a:prstGeom prst="rect">
            <a:avLst/>
          </a:prstGeom>
          <a:solidFill>
            <a:schemeClr val="accent5">
              <a:lumMod val="20000"/>
              <a:lumOff val="80000"/>
            </a:schemeClr>
          </a:solidFill>
          <a:ln w="38100">
            <a:solidFill>
              <a:schemeClr val="tx1"/>
            </a:solidFill>
          </a:ln>
        </p:spPr>
        <p:txBody>
          <a:bodyPr wrap="square">
            <a:spAutoFit/>
          </a:bodyPr>
          <a:lstStyle/>
          <a:p>
            <a:pPr algn="ctr"/>
            <a:r>
              <a:rPr lang="en-US" b="1" dirty="0">
                <a:solidFill>
                  <a:srgbClr val="002060"/>
                </a:solidFill>
                <a:latin typeface="Abadi MT Condensed Extra Bold" panose="020B0306030101010103" pitchFamily="34" charset="77"/>
              </a:rPr>
              <a:t>Prohibited </a:t>
            </a:r>
          </a:p>
          <a:p>
            <a:pPr algn="ctr"/>
            <a:r>
              <a:rPr lang="en-US" b="1" dirty="0">
                <a:solidFill>
                  <a:srgbClr val="002060"/>
                </a:solidFill>
                <a:latin typeface="Abadi MT Condensed Extra Bold" panose="020B0306030101010103" pitchFamily="34" charset="77"/>
              </a:rPr>
              <a:t>Conduct</a:t>
            </a:r>
          </a:p>
        </p:txBody>
      </p:sp>
      <p:sp>
        <p:nvSpPr>
          <p:cNvPr id="15" name="Left-Up Arrow 14">
            <a:extLst>
              <a:ext uri="{FF2B5EF4-FFF2-40B4-BE49-F238E27FC236}">
                <a16:creationId xmlns:a16="http://schemas.microsoft.com/office/drawing/2014/main" id="{00054741-86E7-23A0-84B1-26591D13B5C4}"/>
              </a:ext>
            </a:extLst>
          </p:cNvPr>
          <p:cNvSpPr/>
          <p:nvPr/>
        </p:nvSpPr>
        <p:spPr>
          <a:xfrm rot="5400000">
            <a:off x="82895" y="2776439"/>
            <a:ext cx="864655" cy="733616"/>
          </a:xfrm>
          <a:prstGeom prst="lef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Up Arrow 16">
            <a:extLst>
              <a:ext uri="{FF2B5EF4-FFF2-40B4-BE49-F238E27FC236}">
                <a16:creationId xmlns:a16="http://schemas.microsoft.com/office/drawing/2014/main" id="{2E10F195-A780-A226-90B4-439F2252CC0E}"/>
              </a:ext>
            </a:extLst>
          </p:cNvPr>
          <p:cNvSpPr/>
          <p:nvPr/>
        </p:nvSpPr>
        <p:spPr>
          <a:xfrm rot="5400000">
            <a:off x="120402" y="3786598"/>
            <a:ext cx="877305" cy="733616"/>
          </a:xfrm>
          <a:prstGeom prst="lef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487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838200" y="158859"/>
            <a:ext cx="10515600" cy="3005254"/>
          </a:xfrm>
          <a:solidFill>
            <a:schemeClr val="accent5">
              <a:lumMod val="40000"/>
              <a:lumOff val="60000"/>
            </a:schemeClr>
          </a:solidFill>
          <a:ln w="19050">
            <a:solidFill>
              <a:srgbClr val="009323"/>
            </a:solidFill>
          </a:ln>
        </p:spPr>
        <p:txBody>
          <a:bodyPr>
            <a:normAutofit fontScale="77500" lnSpcReduction="20000"/>
          </a:bodyPr>
          <a:lstStyle/>
          <a:p>
            <a:pPr marL="0" indent="0">
              <a:buNone/>
            </a:pPr>
            <a:endParaRPr lang="en-US" sz="1900" b="1" dirty="0"/>
          </a:p>
          <a:p>
            <a:pPr marL="0" indent="0">
              <a:buNone/>
            </a:pPr>
            <a:r>
              <a:rPr lang="en-US" sz="4000" b="1" i="1" dirty="0"/>
              <a:t>Title IX – Sexual Harassment</a:t>
            </a:r>
          </a:p>
          <a:p>
            <a:pPr marL="0" indent="0">
              <a:buNone/>
            </a:pPr>
            <a:endParaRPr lang="en-US" sz="1700" dirty="0"/>
          </a:p>
          <a:p>
            <a:pPr lvl="2"/>
            <a:r>
              <a:rPr lang="en-US" sz="3100" i="1" dirty="0"/>
              <a:t>Quid Pro Quo</a:t>
            </a:r>
          </a:p>
          <a:p>
            <a:pPr lvl="2"/>
            <a:r>
              <a:rPr lang="en-US" sz="3100" i="1" dirty="0"/>
              <a:t>Unwelcome Conduct</a:t>
            </a:r>
          </a:p>
          <a:p>
            <a:pPr lvl="2"/>
            <a:r>
              <a:rPr lang="en-US" sz="3100" i="1" dirty="0"/>
              <a:t>Sexual Assault</a:t>
            </a:r>
          </a:p>
          <a:p>
            <a:pPr lvl="2"/>
            <a:r>
              <a:rPr lang="en-US" sz="3100" i="1" dirty="0"/>
              <a:t>Dating Violence</a:t>
            </a:r>
          </a:p>
          <a:p>
            <a:pPr lvl="2"/>
            <a:r>
              <a:rPr lang="en-US" sz="3100" i="1" dirty="0"/>
              <a:t>Domestic Violence</a:t>
            </a:r>
          </a:p>
          <a:p>
            <a:pPr lvl="2"/>
            <a:r>
              <a:rPr lang="en-US" sz="3100" i="1" dirty="0"/>
              <a:t>Stalking </a:t>
            </a:r>
          </a:p>
          <a:p>
            <a:pPr marL="914400" lvl="2" indent="0">
              <a:buNone/>
            </a:pPr>
            <a:endParaRPr lang="en-US" sz="1700" dirty="0"/>
          </a:p>
          <a:p>
            <a:endParaRPr lang="en-US" dirty="0"/>
          </a:p>
        </p:txBody>
      </p:sp>
      <p:pic>
        <p:nvPicPr>
          <p:cNvPr id="4" name="Picture 3" descr="TitleIX_Logo.jpg">
            <a:extLst>
              <a:ext uri="{FF2B5EF4-FFF2-40B4-BE49-F238E27FC236}">
                <a16:creationId xmlns:a16="http://schemas.microsoft.com/office/drawing/2014/main" id="{FCF84332-D21A-539B-375E-BDFBE6483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9439" y="621677"/>
            <a:ext cx="3660297" cy="2297152"/>
          </a:xfrm>
          <a:prstGeom prst="rect">
            <a:avLst/>
          </a:prstGeom>
          <a:ln w="57150">
            <a:solidFill>
              <a:srgbClr val="009323"/>
            </a:solidFill>
          </a:ln>
        </p:spPr>
      </p:pic>
      <p:sp>
        <p:nvSpPr>
          <p:cNvPr id="5" name="TextBox 4">
            <a:extLst>
              <a:ext uri="{FF2B5EF4-FFF2-40B4-BE49-F238E27FC236}">
                <a16:creationId xmlns:a16="http://schemas.microsoft.com/office/drawing/2014/main" id="{2E64435B-FAAD-2B42-29BA-6F60583CD1DC}"/>
              </a:ext>
            </a:extLst>
          </p:cNvPr>
          <p:cNvSpPr txBox="1"/>
          <p:nvPr/>
        </p:nvSpPr>
        <p:spPr>
          <a:xfrm>
            <a:off x="838201" y="3328988"/>
            <a:ext cx="10515600" cy="3370153"/>
          </a:xfrm>
          <a:prstGeom prst="rect">
            <a:avLst/>
          </a:prstGeom>
          <a:solidFill>
            <a:srgbClr val="2550AC"/>
          </a:solidFill>
          <a:ln w="19050">
            <a:solidFill>
              <a:srgbClr val="009323"/>
            </a:solidFill>
          </a:ln>
        </p:spPr>
        <p:txBody>
          <a:bodyPr wrap="square" rtlCol="0">
            <a:spAutoFit/>
          </a:bodyPr>
          <a:lstStyle/>
          <a:p>
            <a:r>
              <a:rPr lang="en-US" i="1" dirty="0">
                <a:solidFill>
                  <a:schemeClr val="bg1"/>
                </a:solidFill>
                <a:latin typeface="Arial Narrow" panose="020B0604020202020204" pitchFamily="34" charset="0"/>
                <a:cs typeface="Arial Narrow" panose="020B0604020202020204" pitchFamily="34" charset="0"/>
              </a:rPr>
              <a:t>For reported behavior to qualify as Prohibited Conduct under the Title IX- Sexual Harassment it must meet all of the following </a:t>
            </a:r>
            <a:r>
              <a:rPr lang="en-US" b="1" i="1" u="sng" dirty="0">
                <a:solidFill>
                  <a:schemeClr val="bg1"/>
                </a:solidFill>
                <a:latin typeface="Arial Narrow" panose="020B0604020202020204" pitchFamily="34" charset="0"/>
                <a:cs typeface="Arial Narrow" panose="020B0604020202020204" pitchFamily="34" charset="0"/>
              </a:rPr>
              <a:t>threshold requirements</a:t>
            </a:r>
            <a:r>
              <a:rPr lang="en-US" i="1" dirty="0">
                <a:solidFill>
                  <a:schemeClr val="bg1"/>
                </a:solidFill>
                <a:latin typeface="Arial Narrow" panose="020B0604020202020204" pitchFamily="34" charset="0"/>
                <a:cs typeface="Arial Narrow" panose="020B0604020202020204" pitchFamily="34" charset="0"/>
              </a:rPr>
              <a:t>:</a:t>
            </a:r>
          </a:p>
          <a:p>
            <a:endParaRPr lang="en-US" sz="1500" i="1" dirty="0">
              <a:solidFill>
                <a:schemeClr val="bg1"/>
              </a:solidFill>
              <a:latin typeface="Arial Narrow" panose="020B0604020202020204" pitchFamily="34" charset="0"/>
              <a:cs typeface="Arial Narrow" panose="020B0604020202020204" pitchFamily="34" charset="0"/>
            </a:endParaRP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conduct must have occurred against a person </a:t>
            </a:r>
            <a:r>
              <a:rPr lang="en-US" i="1" u="sng" dirty="0">
                <a:solidFill>
                  <a:schemeClr val="bg1"/>
                </a:solidFill>
                <a:latin typeface="Arial Narrow" panose="020B0604020202020204" pitchFamily="34" charset="0"/>
                <a:cs typeface="Arial Narrow" panose="020B0604020202020204" pitchFamily="34" charset="0"/>
              </a:rPr>
              <a:t>in the United States</a:t>
            </a:r>
            <a:r>
              <a:rPr lang="en-US" i="1" dirty="0">
                <a:solidFill>
                  <a:schemeClr val="bg1"/>
                </a:solidFill>
                <a:latin typeface="Arial Narrow" panose="020B0604020202020204" pitchFamily="34" charset="0"/>
                <a:cs typeface="Arial Narrow" panose="020B0604020202020204" pitchFamily="34" charset="0"/>
              </a:rPr>
              <a:t>.</a:t>
            </a: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conduct must have occurred </a:t>
            </a:r>
            <a:r>
              <a:rPr lang="en-US" i="1" u="sng" dirty="0">
                <a:solidFill>
                  <a:schemeClr val="bg1"/>
                </a:solidFill>
                <a:latin typeface="Arial Narrow" panose="020B0604020202020204" pitchFamily="34" charset="0"/>
                <a:cs typeface="Arial Narrow" panose="020B0604020202020204" pitchFamily="34" charset="0"/>
              </a:rPr>
              <a:t>within the University’s education program or activity</a:t>
            </a:r>
            <a:r>
              <a:rPr lang="en-US" i="1" dirty="0">
                <a:solidFill>
                  <a:schemeClr val="bg1"/>
                </a:solidFill>
                <a:latin typeface="Arial Narrow" panose="020B0604020202020204" pitchFamily="34" charset="0"/>
                <a:cs typeface="Arial Narrow" panose="020B0604020202020204" pitchFamily="34" charset="0"/>
              </a:rPr>
              <a:t>. For purposes of this provision, this means that the conduct must have occurred either (a) in a location, event, or circumstances over which MVNU exercised substantial control over both the respondent and the context in which the sexual harassment occurs or (b) in relation to a building owned or controlled by a student organization that is officially recognized by the MVNU.</a:t>
            </a: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a:t>
            </a:r>
            <a:r>
              <a:rPr lang="en-US" i="1" u="sng" dirty="0">
                <a:solidFill>
                  <a:schemeClr val="bg1"/>
                </a:solidFill>
                <a:latin typeface="Arial Narrow" panose="020B0604020202020204" pitchFamily="34" charset="0"/>
                <a:cs typeface="Arial Narrow" panose="020B0604020202020204" pitchFamily="34" charset="0"/>
              </a:rPr>
              <a:t>complainant must be participating in or attempting to participate in the education program or activity </a:t>
            </a:r>
            <a:r>
              <a:rPr lang="en-US" i="1" dirty="0">
                <a:solidFill>
                  <a:schemeClr val="bg1"/>
                </a:solidFill>
                <a:latin typeface="Arial Narrow" panose="020B0604020202020204" pitchFamily="34" charset="0"/>
                <a:cs typeface="Arial Narrow" panose="020B0604020202020204" pitchFamily="34" charset="0"/>
              </a:rPr>
              <a:t>of the University at the time the formal complaint is filed.  </a:t>
            </a:r>
          </a:p>
          <a:p>
            <a:endParaRPr lang="en-US" dirty="0"/>
          </a:p>
        </p:txBody>
      </p:sp>
    </p:spTree>
    <p:extLst>
      <p:ext uri="{BB962C8B-B14F-4D97-AF65-F5344CB8AC3E}">
        <p14:creationId xmlns:p14="http://schemas.microsoft.com/office/powerpoint/2010/main" val="1858148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838200" y="423747"/>
            <a:ext cx="10515600" cy="4739268"/>
          </a:xfrm>
          <a:solidFill>
            <a:schemeClr val="accent5">
              <a:lumMod val="40000"/>
              <a:lumOff val="60000"/>
            </a:schemeClr>
          </a:solidFill>
          <a:ln w="57150">
            <a:solidFill>
              <a:srgbClr val="009323"/>
            </a:solidFill>
          </a:ln>
        </p:spPr>
        <p:txBody>
          <a:bodyPr>
            <a:normAutofit/>
          </a:bodyPr>
          <a:lstStyle/>
          <a:p>
            <a:pPr marL="0" indent="0">
              <a:buNone/>
            </a:pPr>
            <a:endParaRPr lang="en-US" sz="1900" b="1" dirty="0"/>
          </a:p>
          <a:p>
            <a:pPr marL="0" indent="0">
              <a:buNone/>
            </a:pPr>
            <a:r>
              <a:rPr lang="en-US" sz="2600" b="1" dirty="0"/>
              <a:t>Conduct that does not meet these threshold requirements is subject to a Title IX Dismissal, but may still be resolved as a Non-Title IX Sexual Misconduct.</a:t>
            </a:r>
          </a:p>
          <a:p>
            <a:pPr lvl="0"/>
            <a:r>
              <a:rPr lang="en-US" dirty="0"/>
              <a:t>Non-Title IX Sexual Assault</a:t>
            </a:r>
          </a:p>
          <a:p>
            <a:pPr lvl="0"/>
            <a:r>
              <a:rPr lang="en-US" dirty="0"/>
              <a:t>Sexual and Gender-Based Harassment</a:t>
            </a:r>
          </a:p>
          <a:p>
            <a:pPr lvl="0"/>
            <a:r>
              <a:rPr lang="en-US" dirty="0"/>
              <a:t>Sexual Exploitation</a:t>
            </a:r>
          </a:p>
          <a:p>
            <a:pPr lvl="0"/>
            <a:r>
              <a:rPr lang="en-US" dirty="0"/>
              <a:t>Non-Title IX Domestic Violence</a:t>
            </a:r>
          </a:p>
          <a:p>
            <a:pPr lvl="0"/>
            <a:r>
              <a:rPr lang="en-US" dirty="0"/>
              <a:t>Non-Title IX Dating Violence</a:t>
            </a:r>
          </a:p>
          <a:p>
            <a:pPr lvl="0"/>
            <a:r>
              <a:rPr lang="en-US" dirty="0"/>
              <a:t>Non-Title IX Stalking</a:t>
            </a:r>
          </a:p>
          <a:p>
            <a:endParaRPr lang="en-US" dirty="0"/>
          </a:p>
        </p:txBody>
      </p:sp>
      <p:pic>
        <p:nvPicPr>
          <p:cNvPr id="4" name="Picture 3" descr="TitleIX_Logo.jpg">
            <a:extLst>
              <a:ext uri="{FF2B5EF4-FFF2-40B4-BE49-F238E27FC236}">
                <a16:creationId xmlns:a16="http://schemas.microsoft.com/office/drawing/2014/main" id="{FCF84332-D21A-539B-375E-BDFBE6483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6399" y="2676293"/>
            <a:ext cx="2998427" cy="1881772"/>
          </a:xfrm>
          <a:prstGeom prst="rect">
            <a:avLst/>
          </a:prstGeom>
          <a:ln w="57150">
            <a:solidFill>
              <a:srgbClr val="009323"/>
            </a:solidFill>
          </a:ln>
        </p:spPr>
      </p:pic>
      <p:sp>
        <p:nvSpPr>
          <p:cNvPr id="5" name="TextBox 4">
            <a:extLst>
              <a:ext uri="{FF2B5EF4-FFF2-40B4-BE49-F238E27FC236}">
                <a16:creationId xmlns:a16="http://schemas.microsoft.com/office/drawing/2014/main" id="{2E64435B-FAAD-2B42-29BA-6F60583CD1DC}"/>
              </a:ext>
            </a:extLst>
          </p:cNvPr>
          <p:cNvSpPr txBox="1"/>
          <p:nvPr/>
        </p:nvSpPr>
        <p:spPr>
          <a:xfrm>
            <a:off x="804747" y="5536584"/>
            <a:ext cx="10482147" cy="369332"/>
          </a:xfrm>
          <a:prstGeom prst="rect">
            <a:avLst/>
          </a:prstGeom>
          <a:solidFill>
            <a:srgbClr val="2550AC"/>
          </a:solidFill>
        </p:spPr>
        <p:txBody>
          <a:bodyPr wrap="square" rtlCol="0">
            <a:spAutoFit/>
          </a:bodyPr>
          <a:lstStyle/>
          <a:p>
            <a:endParaRPr lang="en-US" dirty="0"/>
          </a:p>
        </p:txBody>
      </p:sp>
      <p:sp>
        <p:nvSpPr>
          <p:cNvPr id="11" name="&quot;No&quot; Symbol 10">
            <a:extLst>
              <a:ext uri="{FF2B5EF4-FFF2-40B4-BE49-F238E27FC236}">
                <a16:creationId xmlns:a16="http://schemas.microsoft.com/office/drawing/2014/main" id="{2D4ED8DF-FB95-441C-9CAA-91E3C95E9635}"/>
              </a:ext>
            </a:extLst>
          </p:cNvPr>
          <p:cNvSpPr/>
          <p:nvPr/>
        </p:nvSpPr>
        <p:spPr>
          <a:xfrm>
            <a:off x="6980663" y="2408663"/>
            <a:ext cx="2665141" cy="2520176"/>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75953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838200" y="1605410"/>
            <a:ext cx="10515600" cy="4739268"/>
          </a:xfrm>
          <a:solidFill>
            <a:schemeClr val="accent5">
              <a:lumMod val="40000"/>
              <a:lumOff val="60000"/>
            </a:schemeClr>
          </a:solidFill>
          <a:ln w="57150">
            <a:solidFill>
              <a:srgbClr val="009323"/>
            </a:solidFill>
          </a:ln>
        </p:spPr>
        <p:txBody>
          <a:bodyPr>
            <a:normAutofit fontScale="85000" lnSpcReduction="10000"/>
          </a:bodyPr>
          <a:lstStyle/>
          <a:p>
            <a:pPr marL="0" indent="0">
              <a:buNone/>
            </a:pPr>
            <a:endParaRPr lang="en-US" sz="1900" b="1" dirty="0"/>
          </a:p>
          <a:p>
            <a:pPr marL="0" indent="0">
              <a:buNone/>
            </a:pPr>
            <a:r>
              <a:rPr lang="en-US" b="1" i="1" dirty="0">
                <a:latin typeface="Arial Narrow" panose="020B0604020202020204" pitchFamily="34" charset="0"/>
                <a:cs typeface="Arial Narrow" panose="020B0604020202020204" pitchFamily="34" charset="0"/>
              </a:rPr>
              <a:t>While the University prohibits discrimination and harassment on the basis of disability, it is covered in the Civil Rights Policy Resolving Complaints under the  Disabilities Act and the Rehabilitation Act of 1973. </a:t>
            </a:r>
          </a:p>
          <a:p>
            <a:pPr marL="0" indent="0">
              <a:buNone/>
            </a:pPr>
            <a:endParaRPr lang="en-US" dirty="0"/>
          </a:p>
          <a:p>
            <a:pPr marL="0" indent="0">
              <a:buNone/>
            </a:pPr>
            <a:r>
              <a:rPr lang="en-US" b="1" u="sng" dirty="0"/>
              <a:t>STUDENTS:</a:t>
            </a:r>
          </a:p>
          <a:p>
            <a:pPr marL="0" indent="0">
              <a:buNone/>
            </a:pPr>
            <a:r>
              <a:rPr lang="en-US" dirty="0"/>
              <a:t>Further information is available on MVNU’s Accessibility Student Policy webpage.</a:t>
            </a:r>
          </a:p>
          <a:p>
            <a:pPr marL="0" indent="0">
              <a:buNone/>
            </a:pPr>
            <a:endParaRPr lang="en-US" dirty="0"/>
          </a:p>
          <a:p>
            <a:pPr marL="0" indent="0">
              <a:buNone/>
            </a:pPr>
            <a:r>
              <a:rPr lang="en-US" b="1" u="sng" dirty="0"/>
              <a:t>EMPLOYEES:</a:t>
            </a:r>
          </a:p>
          <a:p>
            <a:pPr marL="0" indent="0">
              <a:buNone/>
            </a:pPr>
            <a:r>
              <a:rPr lang="en-US" dirty="0"/>
              <a:t>Appropriate handbooks.</a:t>
            </a:r>
          </a:p>
          <a:p>
            <a:pPr marL="0" indent="0">
              <a:buNone/>
            </a:pPr>
            <a:endParaRPr lang="en-US" dirty="0"/>
          </a:p>
          <a:p>
            <a:pPr marL="0" indent="0">
              <a:buNone/>
            </a:pPr>
            <a:r>
              <a:rPr lang="en-US" b="1" i="1" dirty="0"/>
              <a:t>Grievance Procedures </a:t>
            </a:r>
            <a:r>
              <a:rPr lang="en-US" dirty="0"/>
              <a:t>are found at </a:t>
            </a:r>
            <a:r>
              <a:rPr lang="en-US" u="sng" dirty="0" err="1">
                <a:hlinkClick r:id="rId2"/>
              </a:rPr>
              <a:t>www.mvnu.edu</a:t>
            </a:r>
            <a:r>
              <a:rPr lang="en-US" u="sng" dirty="0">
                <a:hlinkClick r:id="rId2"/>
              </a:rPr>
              <a:t>/titleix</a:t>
            </a:r>
            <a:r>
              <a:rPr lang="en-US" dirty="0"/>
              <a:t>.</a:t>
            </a:r>
          </a:p>
          <a:p>
            <a:endParaRPr lang="en-US" dirty="0"/>
          </a:p>
        </p:txBody>
      </p:sp>
      <p:sp>
        <p:nvSpPr>
          <p:cNvPr id="5" name="TextBox 4">
            <a:extLst>
              <a:ext uri="{FF2B5EF4-FFF2-40B4-BE49-F238E27FC236}">
                <a16:creationId xmlns:a16="http://schemas.microsoft.com/office/drawing/2014/main" id="{2E64435B-FAAD-2B42-29BA-6F60583CD1DC}"/>
              </a:ext>
            </a:extLst>
          </p:cNvPr>
          <p:cNvSpPr txBox="1"/>
          <p:nvPr/>
        </p:nvSpPr>
        <p:spPr>
          <a:xfrm>
            <a:off x="311921" y="513322"/>
            <a:ext cx="6920152" cy="830997"/>
          </a:xfrm>
          <a:prstGeom prst="rect">
            <a:avLst/>
          </a:prstGeom>
          <a:solidFill>
            <a:srgbClr val="2550AC"/>
          </a:solidFill>
          <a:ln>
            <a:solidFill>
              <a:schemeClr val="tx1"/>
            </a:solidFill>
          </a:ln>
        </p:spPr>
        <p:txBody>
          <a:bodyPr wrap="square" rtlCol="0">
            <a:spAutoFit/>
          </a:bodyPr>
          <a:lstStyle/>
          <a:p>
            <a:pPr algn="ctr"/>
            <a:r>
              <a:rPr lang="en-US" sz="4800" b="1" i="1" dirty="0">
                <a:solidFill>
                  <a:schemeClr val="bg1"/>
                </a:solidFill>
                <a:latin typeface="Arial Narrow" panose="020B0604020202020204" pitchFamily="34" charset="0"/>
                <a:cs typeface="Arial Narrow" panose="020B0604020202020204" pitchFamily="34" charset="0"/>
              </a:rPr>
              <a:t>ADA / Section 504</a:t>
            </a:r>
          </a:p>
        </p:txBody>
      </p:sp>
      <p:pic>
        <p:nvPicPr>
          <p:cNvPr id="6" name="Graphic 5" descr="New Wheelchair">
            <a:extLst>
              <a:ext uri="{FF2B5EF4-FFF2-40B4-BE49-F238E27FC236}">
                <a16:creationId xmlns:a16="http://schemas.microsoft.com/office/drawing/2014/main" id="{EC5A40D3-3CEA-85B6-BCE0-4DAB17582A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9050" y="429919"/>
            <a:ext cx="914400" cy="914400"/>
          </a:xfrm>
          <a:prstGeom prst="rect">
            <a:avLst/>
          </a:prstGeom>
        </p:spPr>
      </p:pic>
      <p:pic>
        <p:nvPicPr>
          <p:cNvPr id="8" name="Graphic 7" descr="Deaf">
            <a:extLst>
              <a:ext uri="{FF2B5EF4-FFF2-40B4-BE49-F238E27FC236}">
                <a16:creationId xmlns:a16="http://schemas.microsoft.com/office/drawing/2014/main" id="{FBB87911-C8C0-774F-2C6B-EBB2B805DF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24912" y="429919"/>
            <a:ext cx="914400" cy="914400"/>
          </a:xfrm>
          <a:prstGeom prst="rect">
            <a:avLst/>
          </a:prstGeom>
        </p:spPr>
      </p:pic>
      <p:pic>
        <p:nvPicPr>
          <p:cNvPr id="10" name="Graphic 9" descr="Blind">
            <a:extLst>
              <a:ext uri="{FF2B5EF4-FFF2-40B4-BE49-F238E27FC236}">
                <a16:creationId xmlns:a16="http://schemas.microsoft.com/office/drawing/2014/main" id="{DA9F5B73-0826-59CC-C500-DB423710D7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10774" y="429919"/>
            <a:ext cx="914400" cy="914400"/>
          </a:xfrm>
          <a:prstGeom prst="rect">
            <a:avLst/>
          </a:prstGeom>
        </p:spPr>
      </p:pic>
    </p:spTree>
    <p:extLst>
      <p:ext uri="{BB962C8B-B14F-4D97-AF65-F5344CB8AC3E}">
        <p14:creationId xmlns:p14="http://schemas.microsoft.com/office/powerpoint/2010/main" val="3198349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B90DC-E68F-7E4D-30B9-030C45A52926}"/>
              </a:ext>
            </a:extLst>
          </p:cNvPr>
          <p:cNvSpPr>
            <a:spLocks noGrp="1"/>
          </p:cNvSpPr>
          <p:nvPr>
            <p:ph type="title"/>
          </p:nvPr>
        </p:nvSpPr>
        <p:spPr>
          <a:xfrm>
            <a:off x="952005" y="341374"/>
            <a:ext cx="10515600" cy="912896"/>
          </a:xfrm>
          <a:solidFill>
            <a:schemeClr val="accent5">
              <a:lumMod val="60000"/>
              <a:lumOff val="40000"/>
            </a:schemeClr>
          </a:solidFill>
        </p:spPr>
        <p:txBody>
          <a:bodyPr/>
          <a:lstStyle/>
          <a:p>
            <a:pPr algn="ctr"/>
            <a:r>
              <a:rPr lang="en-US" b="1" i="1" dirty="0">
                <a:latin typeface="Arial Narrow" panose="020B0604020202020204" pitchFamily="34" charset="0"/>
                <a:cs typeface="Arial Narrow" panose="020B0604020202020204" pitchFamily="34" charset="0"/>
              </a:rPr>
              <a:t>MANDATED REPORTER</a:t>
            </a:r>
          </a:p>
        </p:txBody>
      </p:sp>
      <p:sp>
        <p:nvSpPr>
          <p:cNvPr id="3" name="Content Placeholder 2">
            <a:extLst>
              <a:ext uri="{FF2B5EF4-FFF2-40B4-BE49-F238E27FC236}">
                <a16:creationId xmlns:a16="http://schemas.microsoft.com/office/drawing/2014/main" id="{88E6D3CE-5906-301A-F598-9E2F615BBE6B}"/>
              </a:ext>
            </a:extLst>
          </p:cNvPr>
          <p:cNvSpPr>
            <a:spLocks noGrp="1"/>
          </p:cNvSpPr>
          <p:nvPr>
            <p:ph idx="1"/>
          </p:nvPr>
        </p:nvSpPr>
        <p:spPr>
          <a:xfrm>
            <a:off x="952005" y="1481447"/>
            <a:ext cx="10515600" cy="3482439"/>
          </a:xfrm>
          <a:solidFill>
            <a:schemeClr val="accent5">
              <a:lumMod val="20000"/>
              <a:lumOff val="80000"/>
            </a:schemeClr>
          </a:solidFill>
        </p:spPr>
        <p:txBody>
          <a:bodyPr>
            <a:noAutofit/>
          </a:bodyPr>
          <a:lstStyle/>
          <a:p>
            <a:pPr marL="0" indent="0" algn="ctr">
              <a:buNone/>
            </a:pPr>
            <a:r>
              <a:rPr lang="en-US" sz="2400" dirty="0"/>
              <a:t>Previously referred to as responsible employees. </a:t>
            </a:r>
          </a:p>
          <a:p>
            <a:pPr marL="0" indent="0" algn="ctr">
              <a:buNone/>
            </a:pPr>
            <a:r>
              <a:rPr lang="en-US" sz="2400" dirty="0"/>
              <a:t>All University employees, student employees, and affiliated individuals are required to disclose to the Civil Rights Office any report of harassment or discrimination of which they are aware to ensure the University is able to provide a prompt, thorough, and supportive response. </a:t>
            </a:r>
          </a:p>
          <a:p>
            <a:pPr marL="0" indent="0" algn="ctr">
              <a:buNone/>
            </a:pPr>
            <a:r>
              <a:rPr lang="en-US" sz="2400" dirty="0"/>
              <a:t>Confidential resources are exempt from this requirement.</a:t>
            </a:r>
          </a:p>
          <a:p>
            <a:pPr marL="0" indent="0" algn="ctr">
              <a:buNone/>
            </a:pPr>
            <a:r>
              <a:rPr lang="en-US" sz="2400" dirty="0"/>
              <a:t>Mandated reports do not require that complainants take any specific course of action, or any action at all, with regard to any process under this Policy.</a:t>
            </a:r>
            <a:r>
              <a:rPr lang="en-US" sz="2400" dirty="0">
                <a:effectLst/>
              </a:rPr>
              <a:t> </a:t>
            </a:r>
            <a:endParaRPr lang="en-US" sz="2400" dirty="0">
              <a:cs typeface="Calibri"/>
            </a:endParaRPr>
          </a:p>
        </p:txBody>
      </p:sp>
      <p:sp>
        <p:nvSpPr>
          <p:cNvPr id="4" name="TextBox 3">
            <a:extLst>
              <a:ext uri="{FF2B5EF4-FFF2-40B4-BE49-F238E27FC236}">
                <a16:creationId xmlns:a16="http://schemas.microsoft.com/office/drawing/2014/main" id="{703F9E2C-A461-CA42-9E28-32712119A4CA}"/>
              </a:ext>
            </a:extLst>
          </p:cNvPr>
          <p:cNvSpPr txBox="1"/>
          <p:nvPr/>
        </p:nvSpPr>
        <p:spPr>
          <a:xfrm>
            <a:off x="2944091" y="5661878"/>
            <a:ext cx="6829302" cy="830997"/>
          </a:xfrm>
          <a:prstGeom prst="rect">
            <a:avLst/>
          </a:prstGeom>
          <a:solidFill>
            <a:srgbClr val="2550AC"/>
          </a:solidFill>
        </p:spPr>
        <p:txBody>
          <a:bodyPr wrap="square" rtlCol="0">
            <a:spAutoFit/>
          </a:bodyPr>
          <a:lstStyle/>
          <a:p>
            <a:r>
              <a:rPr lang="en-US" sz="4800" b="1" dirty="0">
                <a:solidFill>
                  <a:schemeClr val="bg1"/>
                </a:solidFill>
                <a:latin typeface="Segoe Print" panose="02000800000000000000" pitchFamily="2" charset="0"/>
              </a:rPr>
              <a:t>REPORT = SUPPORT</a:t>
            </a:r>
            <a:endParaRPr lang="en-US" sz="4800" dirty="0">
              <a:solidFill>
                <a:schemeClr val="bg1"/>
              </a:solidFill>
              <a:latin typeface="Segoe Print" panose="02000800000000000000" pitchFamily="2" charset="0"/>
            </a:endParaRPr>
          </a:p>
        </p:txBody>
      </p:sp>
      <p:sp>
        <p:nvSpPr>
          <p:cNvPr id="5" name="TextBox 4">
            <a:extLst>
              <a:ext uri="{FF2B5EF4-FFF2-40B4-BE49-F238E27FC236}">
                <a16:creationId xmlns:a16="http://schemas.microsoft.com/office/drawing/2014/main" id="{6E09146F-0191-C6A4-923B-4CE497A1C616}"/>
              </a:ext>
            </a:extLst>
          </p:cNvPr>
          <p:cNvSpPr txBox="1"/>
          <p:nvPr/>
        </p:nvSpPr>
        <p:spPr>
          <a:xfrm>
            <a:off x="965860" y="4643252"/>
            <a:ext cx="10501745" cy="830997"/>
          </a:xfrm>
          <a:prstGeom prst="rect">
            <a:avLst/>
          </a:prstGeom>
          <a:solidFill>
            <a:schemeClr val="accent5">
              <a:lumMod val="60000"/>
              <a:lumOff val="40000"/>
            </a:schemeClr>
          </a:solidFill>
        </p:spPr>
        <p:txBody>
          <a:bodyPr wrap="square" rtlCol="0">
            <a:spAutoFit/>
          </a:bodyPr>
          <a:lstStyle/>
          <a:p>
            <a:pPr algn="ctr"/>
            <a:r>
              <a:rPr lang="en-US" sz="2400" b="1" dirty="0">
                <a:cs typeface="Calibri"/>
              </a:rPr>
              <a:t>If YOU are a student leader or work at MVNU you are required to report an incident as soon as you know about it and as much as you know.</a:t>
            </a:r>
          </a:p>
        </p:txBody>
      </p:sp>
      <p:pic>
        <p:nvPicPr>
          <p:cNvPr id="7" name="Picture 6">
            <a:extLst>
              <a:ext uri="{FF2B5EF4-FFF2-40B4-BE49-F238E27FC236}">
                <a16:creationId xmlns:a16="http://schemas.microsoft.com/office/drawing/2014/main" id="{74E447B0-27DF-8654-CDCD-E69725D3EE09}"/>
              </a:ext>
            </a:extLst>
          </p:cNvPr>
          <p:cNvPicPr>
            <a:picLocks noChangeAspect="1"/>
          </p:cNvPicPr>
          <p:nvPr/>
        </p:nvPicPr>
        <p:blipFill>
          <a:blip r:embed="rId2"/>
          <a:stretch>
            <a:fillRect/>
          </a:stretch>
        </p:blipFill>
        <p:spPr>
          <a:xfrm>
            <a:off x="1762484" y="186251"/>
            <a:ext cx="1181607" cy="1181607"/>
          </a:xfrm>
          <a:prstGeom prst="rect">
            <a:avLst/>
          </a:prstGeom>
        </p:spPr>
      </p:pic>
    </p:spTree>
    <p:extLst>
      <p:ext uri="{BB962C8B-B14F-4D97-AF65-F5344CB8AC3E}">
        <p14:creationId xmlns:p14="http://schemas.microsoft.com/office/powerpoint/2010/main" val="107353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BB397-6156-BEFD-5401-5BF067462718}"/>
              </a:ext>
            </a:extLst>
          </p:cNvPr>
          <p:cNvSpPr>
            <a:spLocks noGrp="1"/>
          </p:cNvSpPr>
          <p:nvPr>
            <p:ph type="title"/>
          </p:nvPr>
        </p:nvSpPr>
        <p:spPr>
          <a:solidFill>
            <a:srgbClr val="2550AC"/>
          </a:solidFill>
        </p:spPr>
        <p:txBody>
          <a:bodyPr/>
          <a:lstStyle/>
          <a:p>
            <a:pPr algn="ctr"/>
            <a:r>
              <a:rPr lang="en-US" b="1" dirty="0">
                <a:solidFill>
                  <a:schemeClr val="bg1"/>
                </a:solidFill>
              </a:rPr>
              <a:t>Confidential Resources</a:t>
            </a:r>
            <a:endParaRPr lang="en-US" dirty="0">
              <a:solidFill>
                <a:schemeClr val="bg1"/>
              </a:solidFill>
            </a:endParaRPr>
          </a:p>
        </p:txBody>
      </p:sp>
      <p:sp>
        <p:nvSpPr>
          <p:cNvPr id="3" name="Content Placeholder 2">
            <a:extLst>
              <a:ext uri="{FF2B5EF4-FFF2-40B4-BE49-F238E27FC236}">
                <a16:creationId xmlns:a16="http://schemas.microsoft.com/office/drawing/2014/main" id="{AF7C4EA5-3ED8-E1A8-DB3F-9DDF69DA44DF}"/>
              </a:ext>
            </a:extLst>
          </p:cNvPr>
          <p:cNvSpPr>
            <a:spLocks noGrp="1"/>
          </p:cNvSpPr>
          <p:nvPr>
            <p:ph idx="1"/>
          </p:nvPr>
        </p:nvSpPr>
        <p:spPr>
          <a:solidFill>
            <a:srgbClr val="2550AC"/>
          </a:solidFill>
        </p:spPr>
        <p:txBody>
          <a:bodyPr>
            <a:normAutofit fontScale="85000" lnSpcReduction="20000"/>
          </a:bodyPr>
          <a:lstStyle/>
          <a:p>
            <a:pPr marL="0" indent="0">
              <a:buNone/>
            </a:pPr>
            <a:r>
              <a:rPr lang="en-US" b="1" i="1" u="sng" dirty="0">
                <a:solidFill>
                  <a:srgbClr val="FFFF00"/>
                </a:solidFill>
                <a:latin typeface="Arial Narrow" panose="020B0604020202020204" pitchFamily="34" charset="0"/>
                <a:cs typeface="Arial Narrow" panose="020B0604020202020204" pitchFamily="34" charset="0"/>
              </a:rPr>
              <a:t>On Campus</a:t>
            </a:r>
            <a:endParaRPr lang="en-US" sz="800" b="1" i="1" u="sng" dirty="0">
              <a:solidFill>
                <a:srgbClr val="FFFF00"/>
              </a:solidFill>
              <a:latin typeface="Arial Narrow" panose="020B0604020202020204" pitchFamily="34" charset="0"/>
              <a:cs typeface="Arial Narrow" panose="020B0604020202020204" pitchFamily="34" charset="0"/>
            </a:endParaRPr>
          </a:p>
          <a:p>
            <a:pPr marL="0" indent="0">
              <a:buNone/>
            </a:pPr>
            <a:endParaRPr lang="en-US" sz="1050" u="sng" dirty="0"/>
          </a:p>
          <a:p>
            <a:pPr>
              <a:buFont typeface="Wingdings" charset="2"/>
              <a:buChar char="Ø"/>
            </a:pPr>
            <a:r>
              <a:rPr lang="en-US" dirty="0">
                <a:solidFill>
                  <a:schemeClr val="bg1"/>
                </a:solidFill>
              </a:rPr>
              <a:t>Campus Counseling Center</a:t>
            </a:r>
          </a:p>
          <a:p>
            <a:pPr>
              <a:buFont typeface="Wingdings" charset="2"/>
              <a:buChar char="Ø"/>
            </a:pPr>
            <a:r>
              <a:rPr lang="en-US" dirty="0">
                <a:solidFill>
                  <a:schemeClr val="bg1"/>
                </a:solidFill>
              </a:rPr>
              <a:t>Campus Pastor and Associate Pastor</a:t>
            </a:r>
          </a:p>
          <a:p>
            <a:pPr>
              <a:buFont typeface="Wingdings" charset="2"/>
              <a:buChar char="Ø"/>
            </a:pPr>
            <a:r>
              <a:rPr lang="en-US" dirty="0">
                <a:solidFill>
                  <a:schemeClr val="bg1"/>
                </a:solidFill>
              </a:rPr>
              <a:t>Student Health Services</a:t>
            </a:r>
          </a:p>
          <a:p>
            <a:pPr marL="0" indent="0">
              <a:buNone/>
            </a:pPr>
            <a:endParaRPr lang="en-US" sz="1050" dirty="0"/>
          </a:p>
          <a:p>
            <a:pPr marL="0" indent="0">
              <a:buNone/>
            </a:pPr>
            <a:r>
              <a:rPr lang="en-US" b="1" i="1" u="sng" dirty="0">
                <a:solidFill>
                  <a:srgbClr val="FFFF00"/>
                </a:solidFill>
                <a:latin typeface="Arial Narrow" panose="020B0604020202020204" pitchFamily="34" charset="0"/>
                <a:cs typeface="Arial Narrow" panose="020B0604020202020204" pitchFamily="34" charset="0"/>
              </a:rPr>
              <a:t>Off Campus</a:t>
            </a:r>
          </a:p>
          <a:p>
            <a:pPr>
              <a:buFont typeface="Wingdings" charset="2"/>
              <a:buChar char="Ø"/>
            </a:pPr>
            <a:r>
              <a:rPr lang="en-US" dirty="0">
                <a:solidFill>
                  <a:schemeClr val="bg1"/>
                </a:solidFill>
              </a:rPr>
              <a:t>New Directions Domestic Abuse &amp; Rape Crisis Center</a:t>
            </a:r>
          </a:p>
          <a:p>
            <a:pPr>
              <a:buFont typeface="Wingdings" charset="2"/>
              <a:buChar char="Ø"/>
            </a:pPr>
            <a:r>
              <a:rPr lang="en-US" dirty="0">
                <a:solidFill>
                  <a:schemeClr val="bg1"/>
                </a:solidFill>
              </a:rPr>
              <a:t>Knox County Victim’s Assistance</a:t>
            </a:r>
          </a:p>
          <a:p>
            <a:pPr>
              <a:buFont typeface="Wingdings" charset="2"/>
              <a:buChar char="Ø"/>
            </a:pPr>
            <a:r>
              <a:rPr lang="en-US" dirty="0">
                <a:solidFill>
                  <a:schemeClr val="bg1"/>
                </a:solidFill>
              </a:rPr>
              <a:t>National Domestic Violence Hotline</a:t>
            </a:r>
          </a:p>
          <a:p>
            <a:pPr>
              <a:buFont typeface="Wingdings" charset="2"/>
              <a:buChar char="Ø"/>
            </a:pPr>
            <a:r>
              <a:rPr lang="en-US" dirty="0">
                <a:solidFill>
                  <a:schemeClr val="bg1"/>
                </a:solidFill>
              </a:rPr>
              <a:t>Ohio Sexual Violence Domestic Violence Hotline </a:t>
            </a:r>
          </a:p>
          <a:p>
            <a:pPr>
              <a:buFont typeface="Wingdings" charset="2"/>
              <a:buChar char="Ø"/>
            </a:pPr>
            <a:r>
              <a:rPr lang="en-US" dirty="0">
                <a:solidFill>
                  <a:schemeClr val="bg1"/>
                </a:solidFill>
              </a:rPr>
              <a:t>Ohio Hispanic Coalition Domestic Violence Hotline</a:t>
            </a:r>
          </a:p>
          <a:p>
            <a:endParaRPr lang="en-US" dirty="0"/>
          </a:p>
        </p:txBody>
      </p:sp>
      <p:pic>
        <p:nvPicPr>
          <p:cNvPr id="4" name="Picture 3" descr="32464366_2120930944816823_8768567324132245504_n.png">
            <a:extLst>
              <a:ext uri="{FF2B5EF4-FFF2-40B4-BE49-F238E27FC236}">
                <a16:creationId xmlns:a16="http://schemas.microsoft.com/office/drawing/2014/main" id="{29A02DE9-07ED-9F22-18F7-8608F20199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2891" y="2203823"/>
            <a:ext cx="2450353" cy="2450353"/>
          </a:xfrm>
          <a:prstGeom prst="rect">
            <a:avLst/>
          </a:prstGeom>
        </p:spPr>
      </p:pic>
      <p:sp>
        <p:nvSpPr>
          <p:cNvPr id="5" name="TextBox 4">
            <a:extLst>
              <a:ext uri="{FF2B5EF4-FFF2-40B4-BE49-F238E27FC236}">
                <a16:creationId xmlns:a16="http://schemas.microsoft.com/office/drawing/2014/main" id="{27F823E2-C457-7456-B599-B4EA868AEEBA}"/>
              </a:ext>
            </a:extLst>
          </p:cNvPr>
          <p:cNvSpPr txBox="1"/>
          <p:nvPr/>
        </p:nvSpPr>
        <p:spPr>
          <a:xfrm>
            <a:off x="8164097" y="4901191"/>
            <a:ext cx="2767940" cy="707886"/>
          </a:xfrm>
          <a:prstGeom prst="rect">
            <a:avLst/>
          </a:prstGeom>
          <a:solidFill>
            <a:schemeClr val="accent5">
              <a:lumMod val="20000"/>
              <a:lumOff val="80000"/>
            </a:schemeClr>
          </a:solidFill>
        </p:spPr>
        <p:txBody>
          <a:bodyPr wrap="square" rtlCol="0">
            <a:spAutoFit/>
          </a:bodyPr>
          <a:lstStyle/>
          <a:p>
            <a:pPr algn="ctr"/>
            <a:r>
              <a:rPr lang="en-US" sz="2000" b="1" dirty="0"/>
              <a:t>More Resources at </a:t>
            </a:r>
            <a:r>
              <a:rPr lang="en-US" sz="2000" b="1" dirty="0" err="1"/>
              <a:t>mvnu.edu</a:t>
            </a:r>
            <a:r>
              <a:rPr lang="en-US" sz="2000" b="1" dirty="0"/>
              <a:t>./</a:t>
            </a:r>
            <a:r>
              <a:rPr lang="en-US" sz="2000" b="1" dirty="0" err="1"/>
              <a:t>titleix</a:t>
            </a:r>
            <a:endParaRPr lang="en-US" sz="2000" b="1" dirty="0"/>
          </a:p>
        </p:txBody>
      </p:sp>
    </p:spTree>
    <p:extLst>
      <p:ext uri="{BB962C8B-B14F-4D97-AF65-F5344CB8AC3E}">
        <p14:creationId xmlns:p14="http://schemas.microsoft.com/office/powerpoint/2010/main" val="3865736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0B77-238B-B335-2EEA-9C72512DD303}"/>
              </a:ext>
            </a:extLst>
          </p:cNvPr>
          <p:cNvSpPr>
            <a:spLocks noGrp="1"/>
          </p:cNvSpPr>
          <p:nvPr>
            <p:ph type="title"/>
          </p:nvPr>
        </p:nvSpPr>
        <p:spPr>
          <a:xfrm>
            <a:off x="3130138" y="270122"/>
            <a:ext cx="5645727" cy="1325563"/>
          </a:xfrm>
          <a:solidFill>
            <a:schemeClr val="accent5">
              <a:lumMod val="75000"/>
            </a:schemeClr>
          </a:solidFill>
        </p:spPr>
        <p:txBody>
          <a:bodyPr/>
          <a:lstStyle/>
          <a:p>
            <a:pPr algn="ctr"/>
            <a:r>
              <a:rPr lang="en-US" b="1" dirty="0">
                <a:solidFill>
                  <a:schemeClr val="bg1"/>
                </a:solidFill>
              </a:rPr>
              <a:t>How Do I Report?</a:t>
            </a:r>
          </a:p>
        </p:txBody>
      </p:sp>
      <p:sp>
        <p:nvSpPr>
          <p:cNvPr id="3" name="Content Placeholder 2">
            <a:extLst>
              <a:ext uri="{FF2B5EF4-FFF2-40B4-BE49-F238E27FC236}">
                <a16:creationId xmlns:a16="http://schemas.microsoft.com/office/drawing/2014/main" id="{5C553E96-EF72-EA88-168F-D94EA6014197}"/>
              </a:ext>
            </a:extLst>
          </p:cNvPr>
          <p:cNvSpPr>
            <a:spLocks noGrp="1"/>
          </p:cNvSpPr>
          <p:nvPr>
            <p:ph idx="1"/>
          </p:nvPr>
        </p:nvSpPr>
        <p:spPr>
          <a:xfrm>
            <a:off x="838200" y="1825625"/>
            <a:ext cx="10515600" cy="4622676"/>
          </a:xfrm>
          <a:solidFill>
            <a:schemeClr val="accent5">
              <a:lumMod val="40000"/>
              <a:lumOff val="60000"/>
            </a:schemeClr>
          </a:solidFill>
        </p:spPr>
        <p:txBody>
          <a:bodyPr>
            <a:normAutofit/>
          </a:bodyPr>
          <a:lstStyle/>
          <a:p>
            <a:pPr lvl="0"/>
            <a:r>
              <a:rPr lang="en-US" b="1" dirty="0"/>
              <a:t>Civil Rights Director / TIX Coordinator / 504 Coordinator</a:t>
            </a:r>
            <a:endParaRPr lang="en-US" dirty="0"/>
          </a:p>
          <a:p>
            <a:pPr lvl="1"/>
            <a:r>
              <a:rPr lang="en-US" dirty="0" err="1"/>
              <a:t>Lakeholm</a:t>
            </a:r>
            <a:r>
              <a:rPr lang="en-US" dirty="0"/>
              <a:t> 109</a:t>
            </a:r>
          </a:p>
          <a:p>
            <a:pPr lvl="1"/>
            <a:r>
              <a:rPr lang="en-US" dirty="0"/>
              <a:t>Off Campus:  740-399-8250 / On Campus:  740-399-9000, ext. 3250</a:t>
            </a:r>
          </a:p>
          <a:p>
            <a:pPr lvl="1"/>
            <a:r>
              <a:rPr lang="en-US" u="sng" dirty="0">
                <a:hlinkClick r:id="rId2"/>
              </a:rPr>
              <a:t>www.mvnu.edu/titleix</a:t>
            </a:r>
            <a:r>
              <a:rPr lang="en-US" dirty="0"/>
              <a:t> </a:t>
            </a:r>
          </a:p>
          <a:p>
            <a:pPr lvl="0"/>
            <a:r>
              <a:rPr lang="en-US" b="1" dirty="0"/>
              <a:t>Campus Safety</a:t>
            </a:r>
            <a:r>
              <a:rPr lang="en-US" dirty="0"/>
              <a:t> (24-hour availability)</a:t>
            </a:r>
          </a:p>
          <a:p>
            <a:pPr lvl="1"/>
            <a:r>
              <a:rPr lang="en-US" dirty="0"/>
              <a:t>On Campus:  740-399-8686</a:t>
            </a:r>
          </a:p>
          <a:p>
            <a:pPr lvl="1"/>
            <a:r>
              <a:rPr lang="en-US" dirty="0"/>
              <a:t>Off Campus:  740-399-9000, ext. 8686</a:t>
            </a:r>
          </a:p>
          <a:p>
            <a:pPr lvl="1"/>
            <a:r>
              <a:rPr lang="en-US" u="sng" dirty="0">
                <a:hlinkClick r:id="rId3"/>
              </a:rPr>
              <a:t>campus.safety@mvnu.edu</a:t>
            </a:r>
            <a:endParaRPr lang="en-US" dirty="0"/>
          </a:p>
          <a:p>
            <a:pPr lvl="0"/>
            <a:r>
              <a:rPr lang="en-US" b="1" dirty="0"/>
              <a:t>Any Non-Confidential University employee</a:t>
            </a:r>
            <a:endParaRPr lang="en-US" dirty="0"/>
          </a:p>
          <a:p>
            <a:pPr lvl="0"/>
            <a:r>
              <a:rPr lang="en-US" b="1" dirty="0"/>
              <a:t>Online Incident Report form</a:t>
            </a:r>
            <a:r>
              <a:rPr lang="en-US" dirty="0"/>
              <a:t> at </a:t>
            </a:r>
            <a:r>
              <a:rPr lang="en-US" u="sng" dirty="0">
                <a:hlinkClick r:id="rId4"/>
              </a:rPr>
              <a:t>www.mnvu.edu/titleix</a:t>
            </a:r>
            <a:endParaRPr lang="en-US" dirty="0"/>
          </a:p>
          <a:p>
            <a:endParaRPr lang="en-US" dirty="0"/>
          </a:p>
        </p:txBody>
      </p:sp>
    </p:spTree>
    <p:extLst>
      <p:ext uri="{BB962C8B-B14F-4D97-AF65-F5344CB8AC3E}">
        <p14:creationId xmlns:p14="http://schemas.microsoft.com/office/powerpoint/2010/main" val="418856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0034C6-3001-7038-7A98-48CE0112473D}"/>
              </a:ext>
            </a:extLst>
          </p:cNvPr>
          <p:cNvPicPr>
            <a:picLocks noChangeAspect="1"/>
          </p:cNvPicPr>
          <p:nvPr/>
        </p:nvPicPr>
        <p:blipFill>
          <a:blip r:embed="rId2"/>
          <a:stretch>
            <a:fillRect/>
          </a:stretch>
        </p:blipFill>
        <p:spPr>
          <a:xfrm>
            <a:off x="365694" y="314964"/>
            <a:ext cx="11460611" cy="6228072"/>
          </a:xfrm>
          <a:prstGeom prst="rect">
            <a:avLst/>
          </a:prstGeom>
        </p:spPr>
      </p:pic>
      <p:sp>
        <p:nvSpPr>
          <p:cNvPr id="7" name="TextBox 6">
            <a:extLst>
              <a:ext uri="{FF2B5EF4-FFF2-40B4-BE49-F238E27FC236}">
                <a16:creationId xmlns:a16="http://schemas.microsoft.com/office/drawing/2014/main" id="{EFC0B296-824B-E9F0-B021-349E36DE063D}"/>
              </a:ext>
            </a:extLst>
          </p:cNvPr>
          <p:cNvSpPr txBox="1"/>
          <p:nvPr/>
        </p:nvSpPr>
        <p:spPr>
          <a:xfrm rot="21116736">
            <a:off x="618892" y="5040556"/>
            <a:ext cx="3440151" cy="1077218"/>
          </a:xfrm>
          <a:prstGeom prst="rect">
            <a:avLst/>
          </a:prstGeom>
          <a:solidFill>
            <a:srgbClr val="002060"/>
          </a:solidFill>
          <a:ln w="57150">
            <a:solidFill>
              <a:srgbClr val="00B0F0"/>
            </a:solidFill>
          </a:ln>
        </p:spPr>
        <p:txBody>
          <a:bodyPr wrap="square">
            <a:spAutoFit/>
          </a:bodyPr>
          <a:lstStyle/>
          <a:p>
            <a:pPr algn="ctr"/>
            <a:r>
              <a:rPr lang="en-US" sz="3200" b="1" i="1" dirty="0">
                <a:solidFill>
                  <a:schemeClr val="bg1"/>
                </a:solidFill>
                <a:latin typeface="Arial Narrow" panose="020B0604020202020204" pitchFamily="34" charset="0"/>
                <a:cs typeface="Arial Narrow" panose="020B0604020202020204" pitchFamily="34" charset="0"/>
              </a:rPr>
              <a:t>Civil Rights </a:t>
            </a:r>
          </a:p>
          <a:p>
            <a:pPr algn="ctr"/>
            <a:r>
              <a:rPr lang="en-US" sz="3200" b="1" i="1" dirty="0">
                <a:solidFill>
                  <a:schemeClr val="bg1"/>
                </a:solidFill>
                <a:latin typeface="Arial Narrow" panose="020B0604020202020204" pitchFamily="34" charset="0"/>
                <a:cs typeface="Arial Narrow" panose="020B0604020202020204" pitchFamily="34" charset="0"/>
              </a:rPr>
              <a:t>Webpage</a:t>
            </a:r>
          </a:p>
        </p:txBody>
      </p:sp>
      <p:pic>
        <p:nvPicPr>
          <p:cNvPr id="8" name="Graphic 7" descr="Magnifying glass">
            <a:extLst>
              <a:ext uri="{FF2B5EF4-FFF2-40B4-BE49-F238E27FC236}">
                <a16:creationId xmlns:a16="http://schemas.microsoft.com/office/drawing/2014/main" id="{676E394D-2520-3E4B-E588-CA0FA2826D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18249" y="3885174"/>
            <a:ext cx="1214489" cy="1214489"/>
          </a:xfrm>
          <a:prstGeom prst="rect">
            <a:avLst/>
          </a:prstGeom>
        </p:spPr>
      </p:pic>
    </p:spTree>
    <p:extLst>
      <p:ext uri="{BB962C8B-B14F-4D97-AF65-F5344CB8AC3E}">
        <p14:creationId xmlns:p14="http://schemas.microsoft.com/office/powerpoint/2010/main" val="2282462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0B77-238B-B335-2EEA-9C72512DD303}"/>
              </a:ext>
            </a:extLst>
          </p:cNvPr>
          <p:cNvSpPr>
            <a:spLocks noGrp="1"/>
          </p:cNvSpPr>
          <p:nvPr>
            <p:ph type="title"/>
          </p:nvPr>
        </p:nvSpPr>
        <p:spPr>
          <a:solidFill>
            <a:schemeClr val="accent5">
              <a:lumMod val="75000"/>
            </a:schemeClr>
          </a:solidFill>
        </p:spPr>
        <p:txBody>
          <a:bodyPr>
            <a:normAutofit/>
          </a:bodyPr>
          <a:lstStyle/>
          <a:p>
            <a:r>
              <a:rPr lang="en-US" sz="3200" b="1" i="1" u="sng" dirty="0">
                <a:solidFill>
                  <a:schemeClr val="bg1"/>
                </a:solidFill>
              </a:rPr>
              <a:t>How Do I Report?</a:t>
            </a:r>
            <a:r>
              <a:rPr lang="en-US" sz="3200" b="1" i="1" dirty="0">
                <a:solidFill>
                  <a:schemeClr val="bg1"/>
                </a:solidFill>
              </a:rPr>
              <a:t>			</a:t>
            </a:r>
            <a:r>
              <a:rPr lang="en-US" sz="3200" b="1" i="1" u="sng" dirty="0">
                <a:solidFill>
                  <a:schemeClr val="bg1"/>
                </a:solidFill>
              </a:rPr>
              <a:t>Writing an Incident Report</a:t>
            </a:r>
          </a:p>
        </p:txBody>
      </p:sp>
      <p:sp>
        <p:nvSpPr>
          <p:cNvPr id="3" name="Content Placeholder 2">
            <a:extLst>
              <a:ext uri="{FF2B5EF4-FFF2-40B4-BE49-F238E27FC236}">
                <a16:creationId xmlns:a16="http://schemas.microsoft.com/office/drawing/2014/main" id="{5C553E96-EF72-EA88-168F-D94EA6014197}"/>
              </a:ext>
            </a:extLst>
          </p:cNvPr>
          <p:cNvSpPr>
            <a:spLocks noGrp="1"/>
          </p:cNvSpPr>
          <p:nvPr>
            <p:ph sz="half" idx="1"/>
          </p:nvPr>
        </p:nvSpPr>
        <p:spPr>
          <a:solidFill>
            <a:schemeClr val="accent5">
              <a:lumMod val="40000"/>
              <a:lumOff val="60000"/>
            </a:schemeClr>
          </a:solidFill>
        </p:spPr>
        <p:txBody>
          <a:bodyPr>
            <a:normAutofit fontScale="77500" lnSpcReduction="20000"/>
          </a:bodyPr>
          <a:lstStyle/>
          <a:p>
            <a:pPr marL="0" lvl="0" indent="0">
              <a:buNone/>
            </a:pPr>
            <a:endParaRPr lang="en-US" sz="1000" b="1" dirty="0"/>
          </a:p>
          <a:p>
            <a:pPr lvl="0"/>
            <a:r>
              <a:rPr lang="en-US" b="1" dirty="0"/>
              <a:t>Civil Rights Director / TIX Coordinator / 504 Coordinator</a:t>
            </a:r>
            <a:endParaRPr lang="en-US" dirty="0"/>
          </a:p>
          <a:p>
            <a:pPr lvl="1"/>
            <a:r>
              <a:rPr lang="en-US" dirty="0" err="1"/>
              <a:t>Lakeholm</a:t>
            </a:r>
            <a:r>
              <a:rPr lang="en-US" dirty="0"/>
              <a:t> 109</a:t>
            </a:r>
          </a:p>
          <a:p>
            <a:pPr lvl="1"/>
            <a:r>
              <a:rPr lang="en-US" dirty="0"/>
              <a:t>Off Campus:  740-399-8250 / On Campus:  740-399-9000, ext. 3250</a:t>
            </a:r>
          </a:p>
          <a:p>
            <a:pPr lvl="1"/>
            <a:r>
              <a:rPr lang="en-US" u="sng" dirty="0">
                <a:hlinkClick r:id="rId2"/>
              </a:rPr>
              <a:t>www.mvnu.edu/titleix</a:t>
            </a:r>
            <a:r>
              <a:rPr lang="en-US" dirty="0"/>
              <a:t> </a:t>
            </a:r>
          </a:p>
          <a:p>
            <a:pPr lvl="0"/>
            <a:r>
              <a:rPr lang="en-US" b="1" dirty="0"/>
              <a:t>Campus Safety</a:t>
            </a:r>
            <a:r>
              <a:rPr lang="en-US" dirty="0"/>
              <a:t> (24-hour availability)</a:t>
            </a:r>
          </a:p>
          <a:p>
            <a:pPr lvl="1"/>
            <a:r>
              <a:rPr lang="en-US" dirty="0"/>
              <a:t>On Campus:  740-399-8686</a:t>
            </a:r>
          </a:p>
          <a:p>
            <a:pPr lvl="1"/>
            <a:r>
              <a:rPr lang="en-US" dirty="0"/>
              <a:t>Off Campus:  740-399-9000, ext. 8686</a:t>
            </a:r>
          </a:p>
          <a:p>
            <a:pPr lvl="1"/>
            <a:r>
              <a:rPr lang="en-US" u="sng" dirty="0">
                <a:hlinkClick r:id="rId3"/>
              </a:rPr>
              <a:t>campus.safety@mvnu.edu</a:t>
            </a:r>
            <a:endParaRPr lang="en-US" dirty="0"/>
          </a:p>
          <a:p>
            <a:pPr lvl="0"/>
            <a:r>
              <a:rPr lang="en-US" b="1" dirty="0"/>
              <a:t>Any Non-Confidential University employee</a:t>
            </a:r>
            <a:endParaRPr lang="en-US" dirty="0"/>
          </a:p>
          <a:p>
            <a:pPr lvl="0"/>
            <a:r>
              <a:rPr lang="en-US" b="1" dirty="0"/>
              <a:t>Online Incident Report form</a:t>
            </a:r>
            <a:r>
              <a:rPr lang="en-US" dirty="0"/>
              <a:t> at </a:t>
            </a:r>
            <a:r>
              <a:rPr lang="en-US" u="sng" dirty="0">
                <a:hlinkClick r:id="rId4"/>
              </a:rPr>
              <a:t>www.mnvu.edu/titleix</a:t>
            </a:r>
            <a:endParaRPr lang="en-US" dirty="0"/>
          </a:p>
          <a:p>
            <a:endParaRPr lang="en-US" dirty="0"/>
          </a:p>
        </p:txBody>
      </p:sp>
      <p:sp>
        <p:nvSpPr>
          <p:cNvPr id="4" name="Content Placeholder 3">
            <a:extLst>
              <a:ext uri="{FF2B5EF4-FFF2-40B4-BE49-F238E27FC236}">
                <a16:creationId xmlns:a16="http://schemas.microsoft.com/office/drawing/2014/main" id="{84549C32-0B4A-EEE6-78D7-6CD543E35EB7}"/>
              </a:ext>
            </a:extLst>
          </p:cNvPr>
          <p:cNvSpPr>
            <a:spLocks noGrp="1"/>
          </p:cNvSpPr>
          <p:nvPr>
            <p:ph sz="half" idx="2"/>
          </p:nvPr>
        </p:nvSpPr>
        <p:spPr>
          <a:solidFill>
            <a:srgbClr val="002060"/>
          </a:solidFill>
        </p:spPr>
        <p:txBody>
          <a:bodyPr>
            <a:normAutofit fontScale="77500" lnSpcReduction="20000"/>
          </a:bodyPr>
          <a:lstStyle/>
          <a:p>
            <a:pPr marL="0" lvl="0" indent="0" fontAlgn="base">
              <a:buNone/>
            </a:pPr>
            <a:endParaRPr lang="en-US" sz="1000" dirty="0">
              <a:solidFill>
                <a:schemeClr val="bg1"/>
              </a:solidFill>
            </a:endParaRPr>
          </a:p>
          <a:p>
            <a:pPr lvl="0" fontAlgn="base"/>
            <a:r>
              <a:rPr lang="en-US" dirty="0">
                <a:solidFill>
                  <a:schemeClr val="bg1"/>
                </a:solidFill>
              </a:rPr>
              <a:t>Use the Incident Report Form online @ </a:t>
            </a:r>
            <a:r>
              <a:rPr lang="en-US" u="sng" dirty="0">
                <a:solidFill>
                  <a:schemeClr val="bg1"/>
                </a:solidFill>
                <a:hlinkClick r:id="rId2">
                  <a:extLst>
                    <a:ext uri="{A12FA001-AC4F-418D-AE19-62706E023703}">
                      <ahyp:hlinkClr xmlns:ahyp="http://schemas.microsoft.com/office/drawing/2018/hyperlinkcolor" val="tx"/>
                    </a:ext>
                  </a:extLst>
                </a:hlinkClick>
              </a:rPr>
              <a:t>www.mvnu.edu/titleix</a:t>
            </a:r>
            <a:endParaRPr lang="en-US" u="sng" dirty="0">
              <a:solidFill>
                <a:schemeClr val="bg1"/>
              </a:solidFill>
            </a:endParaRPr>
          </a:p>
          <a:p>
            <a:pPr marL="0" lvl="0" indent="0" fontAlgn="base">
              <a:buNone/>
            </a:pPr>
            <a:endParaRPr lang="en-US" dirty="0">
              <a:solidFill>
                <a:schemeClr val="bg1"/>
              </a:solidFill>
            </a:endParaRPr>
          </a:p>
          <a:p>
            <a:pPr lvl="0" fontAlgn="base"/>
            <a:r>
              <a:rPr lang="en-US" dirty="0">
                <a:solidFill>
                  <a:schemeClr val="bg1"/>
                </a:solidFill>
              </a:rPr>
              <a:t>Fill out the rest of the form to the best of your ability.  As a mandated reporter you cannot report anonymously.</a:t>
            </a:r>
          </a:p>
          <a:p>
            <a:pPr lvl="0" fontAlgn="base"/>
            <a:endParaRPr lang="en-US" dirty="0">
              <a:solidFill>
                <a:schemeClr val="bg1"/>
              </a:solidFill>
            </a:endParaRPr>
          </a:p>
          <a:p>
            <a:pPr lvl="0" fontAlgn="base"/>
            <a:r>
              <a:rPr lang="en-US" dirty="0">
                <a:solidFill>
                  <a:schemeClr val="bg1"/>
                </a:solidFill>
              </a:rPr>
              <a:t>Be clear. Use first/last names. Avoid pronouns.</a:t>
            </a:r>
          </a:p>
          <a:p>
            <a:pPr lvl="0" fontAlgn="base"/>
            <a:endParaRPr lang="en-US" dirty="0">
              <a:solidFill>
                <a:schemeClr val="bg1"/>
              </a:solidFill>
            </a:endParaRPr>
          </a:p>
          <a:p>
            <a:pPr lvl="0" fontAlgn="base"/>
            <a:r>
              <a:rPr lang="en-US" dirty="0">
                <a:solidFill>
                  <a:schemeClr val="bg1"/>
                </a:solidFill>
              </a:rPr>
              <a:t>If you don’t know the exact date of the incident, indicate that in the narrative.</a:t>
            </a:r>
          </a:p>
          <a:p>
            <a:endParaRPr lang="en-US" dirty="0"/>
          </a:p>
        </p:txBody>
      </p:sp>
      <p:pic>
        <p:nvPicPr>
          <p:cNvPr id="5" name="Graphic 4" descr="Pencil">
            <a:extLst>
              <a:ext uri="{FF2B5EF4-FFF2-40B4-BE49-F238E27FC236}">
                <a16:creationId xmlns:a16="http://schemas.microsoft.com/office/drawing/2014/main" id="{F7FAADD7-D231-D280-80A3-9D2045893F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96600" y="570706"/>
            <a:ext cx="914400" cy="914400"/>
          </a:xfrm>
          <a:prstGeom prst="rect">
            <a:avLst/>
          </a:prstGeom>
        </p:spPr>
      </p:pic>
      <p:pic>
        <p:nvPicPr>
          <p:cNvPr id="7" name="Graphic 6" descr="Document">
            <a:extLst>
              <a:ext uri="{FF2B5EF4-FFF2-40B4-BE49-F238E27FC236}">
                <a16:creationId xmlns:a16="http://schemas.microsoft.com/office/drawing/2014/main" id="{19E13405-8040-4201-C373-4526F2E655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95750" y="570706"/>
            <a:ext cx="914400" cy="914400"/>
          </a:xfrm>
          <a:prstGeom prst="rect">
            <a:avLst/>
          </a:prstGeom>
        </p:spPr>
      </p:pic>
    </p:spTree>
    <p:extLst>
      <p:ext uri="{BB962C8B-B14F-4D97-AF65-F5344CB8AC3E}">
        <p14:creationId xmlns:p14="http://schemas.microsoft.com/office/powerpoint/2010/main" val="199326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77BE30-46DB-BB74-29A7-EF03501272D4}"/>
              </a:ext>
            </a:extLst>
          </p:cNvPr>
          <p:cNvPicPr>
            <a:picLocks noChangeAspect="1"/>
          </p:cNvPicPr>
          <p:nvPr/>
        </p:nvPicPr>
        <p:blipFill>
          <a:blip r:embed="rId2"/>
          <a:stretch>
            <a:fillRect/>
          </a:stretch>
        </p:blipFill>
        <p:spPr>
          <a:xfrm>
            <a:off x="6622356" y="76469"/>
            <a:ext cx="4338569" cy="6705061"/>
          </a:xfrm>
          <a:prstGeom prst="rect">
            <a:avLst/>
          </a:prstGeom>
        </p:spPr>
      </p:pic>
      <p:sp>
        <p:nvSpPr>
          <p:cNvPr id="6" name="TextBox 5">
            <a:extLst>
              <a:ext uri="{FF2B5EF4-FFF2-40B4-BE49-F238E27FC236}">
                <a16:creationId xmlns:a16="http://schemas.microsoft.com/office/drawing/2014/main" id="{28225521-4F21-8CFF-4BA4-A4FE93908657}"/>
              </a:ext>
            </a:extLst>
          </p:cNvPr>
          <p:cNvSpPr txBox="1"/>
          <p:nvPr/>
        </p:nvSpPr>
        <p:spPr>
          <a:xfrm>
            <a:off x="677012" y="551288"/>
            <a:ext cx="4892634" cy="5755422"/>
          </a:xfrm>
          <a:prstGeom prst="rect">
            <a:avLst/>
          </a:prstGeom>
          <a:solidFill>
            <a:schemeClr val="accent5">
              <a:lumMod val="60000"/>
              <a:lumOff val="40000"/>
            </a:schemeClr>
          </a:solidFill>
          <a:ln w="57150">
            <a:solidFill>
              <a:srgbClr val="002060"/>
            </a:solidFill>
          </a:ln>
        </p:spPr>
        <p:txBody>
          <a:bodyPr wrap="square" rtlCol="0">
            <a:spAutoFit/>
          </a:bodyPr>
          <a:lstStyle/>
          <a:p>
            <a:endParaRPr lang="en-US" sz="800" b="1" i="1" dirty="0">
              <a:solidFill>
                <a:srgbClr val="096F30"/>
              </a:solidFill>
              <a:latin typeface="Arial Narrow" panose="020B0604020202020204" pitchFamily="34" charset="0"/>
              <a:cs typeface="Arial Narrow" panose="020B0604020202020204" pitchFamily="34" charset="0"/>
            </a:endParaRPr>
          </a:p>
          <a:p>
            <a:r>
              <a:rPr lang="en-US" sz="3200" b="1" i="1" dirty="0">
                <a:solidFill>
                  <a:srgbClr val="096F30"/>
                </a:solidFill>
                <a:latin typeface="Arial Narrow" panose="020B0604020202020204" pitchFamily="34" charset="0"/>
                <a:cs typeface="Arial Narrow" panose="020B0604020202020204" pitchFamily="34" charset="0"/>
              </a:rPr>
              <a:t>There are three tracks that may be pursued if a formal complaint is lodged with the Civil Rights Office.</a:t>
            </a:r>
          </a:p>
          <a:p>
            <a:endParaRPr lang="en-US" sz="3200" dirty="0">
              <a:solidFill>
                <a:schemeClr val="bg1"/>
              </a:solidFill>
            </a:endParaRP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Informal Resolution Process</a:t>
            </a: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Investigator Resolution Process </a:t>
            </a: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Hearing Resolution Process</a:t>
            </a:r>
          </a:p>
          <a:p>
            <a:endParaRPr lang="en-US" sz="800" b="1" i="1" dirty="0">
              <a:solidFill>
                <a:srgbClr val="002060"/>
              </a:solidFill>
              <a:latin typeface="Arial Narrow" panose="020B0604020202020204" pitchFamily="34" charset="0"/>
              <a:cs typeface="Arial Narrow" panose="020B0604020202020204" pitchFamily="34" charset="0"/>
            </a:endParaRPr>
          </a:p>
        </p:txBody>
      </p:sp>
      <p:cxnSp>
        <p:nvCxnSpPr>
          <p:cNvPr id="10" name="Straight Arrow Connector 9">
            <a:extLst>
              <a:ext uri="{FF2B5EF4-FFF2-40B4-BE49-F238E27FC236}">
                <a16:creationId xmlns:a16="http://schemas.microsoft.com/office/drawing/2014/main" id="{5D205DE7-9CBE-F300-496F-B304A924F1C5}"/>
              </a:ext>
            </a:extLst>
          </p:cNvPr>
          <p:cNvCxnSpPr>
            <a:cxnSpLocks/>
          </p:cNvCxnSpPr>
          <p:nvPr/>
        </p:nvCxnSpPr>
        <p:spPr>
          <a:xfrm flipH="1">
            <a:off x="10652166" y="1183077"/>
            <a:ext cx="1104405" cy="486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7B52277-0E5A-BC54-CCA3-1A232562C0CE}"/>
              </a:ext>
            </a:extLst>
          </p:cNvPr>
          <p:cNvCxnSpPr>
            <a:cxnSpLocks/>
          </p:cNvCxnSpPr>
          <p:nvPr/>
        </p:nvCxnSpPr>
        <p:spPr>
          <a:xfrm flipH="1">
            <a:off x="10859984" y="4141853"/>
            <a:ext cx="1104405" cy="486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7D48614-3A63-D3E5-9B17-C82B983A6569}"/>
              </a:ext>
            </a:extLst>
          </p:cNvPr>
          <p:cNvCxnSpPr>
            <a:cxnSpLocks/>
          </p:cNvCxnSpPr>
          <p:nvPr/>
        </p:nvCxnSpPr>
        <p:spPr>
          <a:xfrm>
            <a:off x="5925786" y="4261597"/>
            <a:ext cx="1092531" cy="251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611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08D6-0C3A-CCA3-DE7A-7E88490CF835}"/>
              </a:ext>
            </a:extLst>
          </p:cNvPr>
          <p:cNvSpPr>
            <a:spLocks noGrp="1"/>
          </p:cNvSpPr>
          <p:nvPr>
            <p:ph type="title"/>
          </p:nvPr>
        </p:nvSpPr>
        <p:spPr>
          <a:xfrm>
            <a:off x="612566" y="365125"/>
            <a:ext cx="4276725" cy="1325563"/>
          </a:xfrm>
          <a:solidFill>
            <a:schemeClr val="accent5">
              <a:lumMod val="60000"/>
              <a:lumOff val="40000"/>
            </a:schemeClr>
          </a:solidFill>
          <a:ln>
            <a:solidFill>
              <a:schemeClr val="tx1"/>
            </a:solidFill>
          </a:ln>
        </p:spPr>
        <p:txBody>
          <a:bodyPr/>
          <a:lstStyle/>
          <a:p>
            <a:pPr algn="ctr"/>
            <a:r>
              <a:rPr lang="en-US" b="1" i="1" dirty="0">
                <a:latin typeface="Arial Narrow" panose="020B0604020202020204" pitchFamily="34" charset="0"/>
                <a:cs typeface="Arial Narrow" panose="020B0604020202020204" pitchFamily="34" charset="0"/>
              </a:rPr>
              <a:t>Civil Rights Office </a:t>
            </a:r>
          </a:p>
        </p:txBody>
      </p:sp>
      <p:pic>
        <p:nvPicPr>
          <p:cNvPr id="6" name="Content Placeholder 5">
            <a:extLst>
              <a:ext uri="{FF2B5EF4-FFF2-40B4-BE49-F238E27FC236}">
                <a16:creationId xmlns:a16="http://schemas.microsoft.com/office/drawing/2014/main" id="{B0BCD8AB-D3E7-0D0A-8E35-B112B69EF118}"/>
              </a:ext>
            </a:extLst>
          </p:cNvPr>
          <p:cNvPicPr>
            <a:picLocks noGrp="1" noChangeAspect="1"/>
          </p:cNvPicPr>
          <p:nvPr>
            <p:ph idx="1"/>
          </p:nvPr>
        </p:nvPicPr>
        <p:blipFill>
          <a:blip r:embed="rId2"/>
          <a:stretch>
            <a:fillRect/>
          </a:stretch>
        </p:blipFill>
        <p:spPr>
          <a:xfrm>
            <a:off x="1043658" y="1917857"/>
            <a:ext cx="3414539" cy="3022285"/>
          </a:xfrm>
          <a:solidFill>
            <a:srgbClr val="002060"/>
          </a:solidFill>
          <a:ln w="38100">
            <a:solidFill>
              <a:schemeClr val="tx1"/>
            </a:solidFill>
          </a:ln>
        </p:spPr>
      </p:pic>
      <p:pic>
        <p:nvPicPr>
          <p:cNvPr id="8" name="Picture 7">
            <a:extLst>
              <a:ext uri="{FF2B5EF4-FFF2-40B4-BE49-F238E27FC236}">
                <a16:creationId xmlns:a16="http://schemas.microsoft.com/office/drawing/2014/main" id="{E4D8A9A3-F923-9916-DB7F-0E8833D2E539}"/>
              </a:ext>
            </a:extLst>
          </p:cNvPr>
          <p:cNvPicPr>
            <a:picLocks noChangeAspect="1"/>
          </p:cNvPicPr>
          <p:nvPr/>
        </p:nvPicPr>
        <p:blipFill>
          <a:blip r:embed="rId3"/>
          <a:stretch>
            <a:fillRect/>
          </a:stretch>
        </p:blipFill>
        <p:spPr>
          <a:xfrm>
            <a:off x="5662685" y="225425"/>
            <a:ext cx="6149442" cy="6407150"/>
          </a:xfrm>
          <a:prstGeom prst="rect">
            <a:avLst/>
          </a:prstGeom>
          <a:ln w="57150">
            <a:solidFill>
              <a:schemeClr val="tx1"/>
            </a:solidFill>
          </a:ln>
        </p:spPr>
      </p:pic>
      <p:sp>
        <p:nvSpPr>
          <p:cNvPr id="9" name="TextBox 8">
            <a:extLst>
              <a:ext uri="{FF2B5EF4-FFF2-40B4-BE49-F238E27FC236}">
                <a16:creationId xmlns:a16="http://schemas.microsoft.com/office/drawing/2014/main" id="{EB74D716-D3C8-0DAD-3268-113B10407965}"/>
              </a:ext>
            </a:extLst>
          </p:cNvPr>
          <p:cNvSpPr txBox="1"/>
          <p:nvPr/>
        </p:nvSpPr>
        <p:spPr>
          <a:xfrm>
            <a:off x="1177472" y="5169436"/>
            <a:ext cx="3414539" cy="1323439"/>
          </a:xfrm>
          <a:prstGeom prst="rect">
            <a:avLst/>
          </a:prstGeom>
          <a:solidFill>
            <a:schemeClr val="accent5">
              <a:lumMod val="60000"/>
              <a:lumOff val="40000"/>
            </a:schemeClr>
          </a:solidFill>
          <a:ln>
            <a:solidFill>
              <a:schemeClr val="tx1"/>
            </a:solidFill>
          </a:ln>
        </p:spPr>
        <p:txBody>
          <a:bodyPr wrap="square" rtlCol="0">
            <a:spAutoFit/>
          </a:bodyPr>
          <a:lstStyle/>
          <a:p>
            <a:pPr algn="ctr"/>
            <a:r>
              <a:rPr lang="en-US" sz="2000" b="1" dirty="0">
                <a:latin typeface="Arial Narrow" panose="020B0604020202020204" pitchFamily="34" charset="0"/>
                <a:cs typeface="Arial Narrow" panose="020B0604020202020204" pitchFamily="34" charset="0"/>
              </a:rPr>
              <a:t>Civil Rights Director/TIX &amp; 504 </a:t>
            </a:r>
            <a:r>
              <a:rPr lang="en-US" sz="2000" b="1" dirty="0" err="1">
                <a:latin typeface="Arial Narrow" panose="020B0604020202020204" pitchFamily="34" charset="0"/>
                <a:cs typeface="Arial Narrow" panose="020B0604020202020204" pitchFamily="34" charset="0"/>
              </a:rPr>
              <a:t>Coordinato</a:t>
            </a:r>
            <a:endParaRPr lang="en-US" sz="2000" b="1" dirty="0">
              <a:latin typeface="Arial Narrow" panose="020B0604020202020204" pitchFamily="34" charset="0"/>
              <a:cs typeface="Arial Narrow" panose="020B0604020202020204" pitchFamily="34" charset="0"/>
            </a:endParaRPr>
          </a:p>
          <a:p>
            <a:pPr algn="ctr"/>
            <a:r>
              <a:rPr lang="en-US" sz="2000" b="1" dirty="0">
                <a:latin typeface="Arial Narrow" panose="020B0604020202020204" pitchFamily="34" charset="0"/>
                <a:cs typeface="Arial Narrow" panose="020B0604020202020204" pitchFamily="34" charset="0"/>
              </a:rPr>
              <a:t>Christina Jones, J.D.</a:t>
            </a:r>
          </a:p>
          <a:p>
            <a:pPr algn="ctr"/>
            <a:r>
              <a:rPr lang="en-US" sz="2000" b="1" dirty="0" err="1">
                <a:latin typeface="Arial Narrow" panose="020B0604020202020204" pitchFamily="34" charset="0"/>
                <a:cs typeface="Arial Narrow" panose="020B0604020202020204" pitchFamily="34" charset="0"/>
              </a:rPr>
              <a:t>Lakeholm</a:t>
            </a:r>
            <a:r>
              <a:rPr lang="en-US" sz="2000" b="1" dirty="0">
                <a:latin typeface="Arial Narrow" panose="020B0604020202020204" pitchFamily="34" charset="0"/>
                <a:cs typeface="Arial Narrow" panose="020B0604020202020204" pitchFamily="34" charset="0"/>
              </a:rPr>
              <a:t> 109</a:t>
            </a:r>
          </a:p>
        </p:txBody>
      </p:sp>
    </p:spTree>
    <p:extLst>
      <p:ext uri="{BB962C8B-B14F-4D97-AF65-F5344CB8AC3E}">
        <p14:creationId xmlns:p14="http://schemas.microsoft.com/office/powerpoint/2010/main" val="3777921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1DBA-D791-474C-04C0-FE4DDA72B4C8}"/>
              </a:ext>
            </a:extLst>
          </p:cNvPr>
          <p:cNvSpPr>
            <a:spLocks noGrp="1"/>
          </p:cNvSpPr>
          <p:nvPr>
            <p:ph type="title"/>
          </p:nvPr>
        </p:nvSpPr>
        <p:spPr>
          <a:solidFill>
            <a:srgbClr val="002060"/>
          </a:solidFill>
        </p:spPr>
        <p:txBody>
          <a:bodyPr/>
          <a:lstStyle/>
          <a:p>
            <a:pPr algn="ctr"/>
            <a:r>
              <a:rPr lang="en-US" b="1" i="1" dirty="0">
                <a:solidFill>
                  <a:schemeClr val="bg1"/>
                </a:solidFill>
                <a:latin typeface="Arial Narrow" panose="020B0604020202020204" pitchFamily="34" charset="0"/>
                <a:cs typeface="Arial Narrow" panose="020B0604020202020204" pitchFamily="34" charset="0"/>
              </a:rPr>
              <a:t>SUPPORTIVE MEASURES</a:t>
            </a:r>
          </a:p>
        </p:txBody>
      </p:sp>
      <p:sp>
        <p:nvSpPr>
          <p:cNvPr id="3" name="Content Placeholder 2">
            <a:extLst>
              <a:ext uri="{FF2B5EF4-FFF2-40B4-BE49-F238E27FC236}">
                <a16:creationId xmlns:a16="http://schemas.microsoft.com/office/drawing/2014/main" id="{848DDFCE-9411-BF83-D608-9BECF3EE1E24}"/>
              </a:ext>
            </a:extLst>
          </p:cNvPr>
          <p:cNvSpPr>
            <a:spLocks noGrp="1"/>
          </p:cNvSpPr>
          <p:nvPr>
            <p:ph idx="1"/>
          </p:nvPr>
        </p:nvSpPr>
        <p:spPr>
          <a:solidFill>
            <a:schemeClr val="accent5">
              <a:lumMod val="75000"/>
            </a:schemeClr>
          </a:solidFill>
        </p:spPr>
        <p:txBody>
          <a:bodyPr/>
          <a:lstStyle/>
          <a:p>
            <a:endParaRPr lang="en-US" dirty="0">
              <a:solidFill>
                <a:schemeClr val="bg1"/>
              </a:solidFill>
            </a:endParaRPr>
          </a:p>
          <a:p>
            <a:r>
              <a:rPr lang="en-US" dirty="0">
                <a:solidFill>
                  <a:schemeClr val="bg1"/>
                </a:solidFill>
              </a:rPr>
              <a:t>Regardless of when, where or with whom the conduct occurred, the </a:t>
            </a:r>
            <a:r>
              <a:rPr lang="en-US" u="sng" dirty="0">
                <a:solidFill>
                  <a:schemeClr val="bg1"/>
                </a:solidFill>
              </a:rPr>
              <a:t>University will offer resources and assistance </a:t>
            </a:r>
            <a:r>
              <a:rPr lang="en-US" dirty="0">
                <a:solidFill>
                  <a:schemeClr val="bg1"/>
                </a:solidFill>
              </a:rPr>
              <a:t>to any individual who has been affected by Prohibited Conduct.</a:t>
            </a:r>
          </a:p>
          <a:p>
            <a:pPr marL="0" indent="0">
              <a:buNone/>
            </a:pPr>
            <a:endParaRPr lang="en-US" dirty="0">
              <a:solidFill>
                <a:schemeClr val="bg1"/>
              </a:solidFill>
            </a:endParaRPr>
          </a:p>
          <a:p>
            <a:r>
              <a:rPr lang="en-US" dirty="0">
                <a:solidFill>
                  <a:schemeClr val="bg1"/>
                </a:solidFill>
              </a:rPr>
              <a:t>Non-disciplinary, non-punitive individualized services offered to both the </a:t>
            </a:r>
            <a:r>
              <a:rPr lang="en-US" u="sng" dirty="0">
                <a:solidFill>
                  <a:schemeClr val="bg1"/>
                </a:solidFill>
              </a:rPr>
              <a:t>complainant and respondent</a:t>
            </a:r>
            <a:r>
              <a:rPr lang="en-US" dirty="0">
                <a:solidFill>
                  <a:schemeClr val="bg1"/>
                </a:solidFill>
              </a:rPr>
              <a:t> as appropriate, reasonably available, and without fee or charge. </a:t>
            </a:r>
          </a:p>
        </p:txBody>
      </p:sp>
      <p:pic>
        <p:nvPicPr>
          <p:cNvPr id="5" name="Graphic 4" descr="Open hand">
            <a:extLst>
              <a:ext uri="{FF2B5EF4-FFF2-40B4-BE49-F238E27FC236}">
                <a16:creationId xmlns:a16="http://schemas.microsoft.com/office/drawing/2014/main" id="{BEBAE2C4-84AB-2362-599D-F93FF03AFF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39263" y="367507"/>
            <a:ext cx="1390650" cy="1390650"/>
          </a:xfrm>
          <a:prstGeom prst="rect">
            <a:avLst/>
          </a:prstGeom>
        </p:spPr>
      </p:pic>
    </p:spTree>
    <p:extLst>
      <p:ext uri="{BB962C8B-B14F-4D97-AF65-F5344CB8AC3E}">
        <p14:creationId xmlns:p14="http://schemas.microsoft.com/office/powerpoint/2010/main" val="2897944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8DDFCE-9411-BF83-D608-9BECF3EE1E24}"/>
              </a:ext>
            </a:extLst>
          </p:cNvPr>
          <p:cNvSpPr>
            <a:spLocks noGrp="1"/>
          </p:cNvSpPr>
          <p:nvPr>
            <p:ph idx="1"/>
          </p:nvPr>
        </p:nvSpPr>
        <p:spPr>
          <a:xfrm>
            <a:off x="271463" y="314325"/>
            <a:ext cx="11587162" cy="6343650"/>
          </a:xfrm>
          <a:solidFill>
            <a:schemeClr val="accent5">
              <a:lumMod val="75000"/>
            </a:schemeClr>
          </a:solidFill>
        </p:spPr>
        <p:txBody>
          <a:bodyPr>
            <a:normAutofit fontScale="62500" lnSpcReduction="20000"/>
          </a:bodyPr>
          <a:lstStyle/>
          <a:p>
            <a:pPr marL="0" indent="0">
              <a:buNone/>
            </a:pPr>
            <a:endParaRPr lang="en-US" sz="1100" dirty="0">
              <a:solidFill>
                <a:schemeClr val="bg1"/>
              </a:solidFill>
            </a:endParaRPr>
          </a:p>
          <a:p>
            <a:pPr marL="0" indent="0">
              <a:buNone/>
            </a:pPr>
            <a:r>
              <a:rPr lang="en-US" sz="3800" dirty="0">
                <a:solidFill>
                  <a:schemeClr val="bg1"/>
                </a:solidFill>
              </a:rPr>
              <a:t>Potential supportive measures, implemented on behalf of the complainant and/or the respondent to the extent reasonably available and warranted by the circumstances, include, but are not limited to:</a:t>
            </a:r>
          </a:p>
          <a:p>
            <a:pPr marL="0" indent="0">
              <a:buNone/>
            </a:pPr>
            <a:endParaRPr lang="en-US" sz="1100" dirty="0">
              <a:solidFill>
                <a:schemeClr val="bg1"/>
              </a:solidFill>
            </a:endParaRPr>
          </a:p>
          <a:p>
            <a:pPr lvl="0"/>
            <a:r>
              <a:rPr lang="en-US" dirty="0">
                <a:solidFill>
                  <a:srgbClr val="002060"/>
                </a:solidFill>
              </a:rPr>
              <a:t>Access to </a:t>
            </a:r>
            <a:r>
              <a:rPr lang="en-US" b="1" dirty="0">
                <a:solidFill>
                  <a:srgbClr val="002060"/>
                </a:solidFill>
              </a:rPr>
              <a:t>counseling and health services</a:t>
            </a:r>
            <a:r>
              <a:rPr lang="en-US" dirty="0">
                <a:solidFill>
                  <a:srgbClr val="002060"/>
                </a:solidFill>
              </a:rPr>
              <a:t> and assistance in setting up an initial appointment;</a:t>
            </a:r>
          </a:p>
          <a:p>
            <a:pPr lvl="0"/>
            <a:r>
              <a:rPr lang="en-US" dirty="0">
                <a:solidFill>
                  <a:srgbClr val="002060"/>
                </a:solidFill>
              </a:rPr>
              <a:t>Imposition of a mutual </a:t>
            </a:r>
            <a:r>
              <a:rPr lang="en-US" b="1" dirty="0">
                <a:solidFill>
                  <a:srgbClr val="002060"/>
                </a:solidFill>
              </a:rPr>
              <a:t>“no-contact order” </a:t>
            </a:r>
            <a:r>
              <a:rPr lang="en-US" dirty="0">
                <a:solidFill>
                  <a:srgbClr val="002060"/>
                </a:solidFill>
              </a:rPr>
              <a:t>(failing to abide by the no-contact order may result in allegations of additional policy violations);</a:t>
            </a:r>
          </a:p>
          <a:p>
            <a:pPr lvl="0"/>
            <a:r>
              <a:rPr lang="en-US" b="1" dirty="0">
                <a:solidFill>
                  <a:srgbClr val="002060"/>
                </a:solidFill>
              </a:rPr>
              <a:t>Altering housing </a:t>
            </a:r>
            <a:r>
              <a:rPr lang="en-US" dirty="0">
                <a:solidFill>
                  <a:srgbClr val="002060"/>
                </a:solidFill>
              </a:rPr>
              <a:t>or residence arrangements;</a:t>
            </a:r>
          </a:p>
          <a:p>
            <a:pPr lvl="0"/>
            <a:r>
              <a:rPr lang="en-US" dirty="0">
                <a:solidFill>
                  <a:srgbClr val="002060"/>
                </a:solidFill>
              </a:rPr>
              <a:t>Altering work arrangements or job assignment for employees;</a:t>
            </a:r>
          </a:p>
          <a:p>
            <a:pPr lvl="0"/>
            <a:r>
              <a:rPr lang="en-US" dirty="0">
                <a:solidFill>
                  <a:srgbClr val="002060"/>
                </a:solidFill>
              </a:rPr>
              <a:t>Providing </a:t>
            </a:r>
            <a:r>
              <a:rPr lang="en-US" b="1" dirty="0">
                <a:solidFill>
                  <a:srgbClr val="002060"/>
                </a:solidFill>
              </a:rPr>
              <a:t>campus escorts</a:t>
            </a:r>
            <a:r>
              <a:rPr lang="en-US" dirty="0">
                <a:solidFill>
                  <a:srgbClr val="002060"/>
                </a:solidFill>
              </a:rPr>
              <a:t>;</a:t>
            </a:r>
          </a:p>
          <a:p>
            <a:pPr lvl="0"/>
            <a:r>
              <a:rPr lang="en-US" dirty="0">
                <a:solidFill>
                  <a:srgbClr val="002060"/>
                </a:solidFill>
              </a:rPr>
              <a:t>Providing transportation accommodations;</a:t>
            </a:r>
          </a:p>
          <a:p>
            <a:pPr lvl="0"/>
            <a:r>
              <a:rPr lang="en-US" dirty="0">
                <a:solidFill>
                  <a:srgbClr val="002060"/>
                </a:solidFill>
              </a:rPr>
              <a:t>Offering </a:t>
            </a:r>
            <a:r>
              <a:rPr lang="en-US" b="1" dirty="0">
                <a:solidFill>
                  <a:srgbClr val="002060"/>
                </a:solidFill>
              </a:rPr>
              <a:t>adjustments to academic deadlines, course schedules, alternative course completion</a:t>
            </a:r>
            <a:r>
              <a:rPr lang="en-US" dirty="0">
                <a:solidFill>
                  <a:srgbClr val="002060"/>
                </a:solidFill>
              </a:rPr>
              <a:t>;</a:t>
            </a:r>
          </a:p>
          <a:p>
            <a:pPr lvl="0"/>
            <a:r>
              <a:rPr lang="en-US" dirty="0">
                <a:solidFill>
                  <a:srgbClr val="002060"/>
                </a:solidFill>
              </a:rPr>
              <a:t>Limiting an individual’s or organization’s access to certain MVNU facilities or activities pending resolution of the matter;</a:t>
            </a:r>
          </a:p>
          <a:p>
            <a:pPr lvl="0"/>
            <a:r>
              <a:rPr lang="en-US" dirty="0">
                <a:solidFill>
                  <a:srgbClr val="002060"/>
                </a:solidFill>
              </a:rPr>
              <a:t>Voluntary leave of absence;</a:t>
            </a:r>
          </a:p>
          <a:p>
            <a:pPr lvl="0"/>
            <a:r>
              <a:rPr lang="en-US" b="1" dirty="0">
                <a:solidFill>
                  <a:srgbClr val="002060"/>
                </a:solidFill>
              </a:rPr>
              <a:t>Increased security and monitoring </a:t>
            </a:r>
            <a:r>
              <a:rPr lang="en-US" dirty="0">
                <a:solidFill>
                  <a:srgbClr val="002060"/>
                </a:solidFill>
              </a:rPr>
              <a:t>of certain areas of the campus;</a:t>
            </a:r>
          </a:p>
          <a:p>
            <a:pPr lvl="0"/>
            <a:r>
              <a:rPr lang="en-US" dirty="0">
                <a:solidFill>
                  <a:srgbClr val="002060"/>
                </a:solidFill>
              </a:rPr>
              <a:t>Providing academic support services, such as tutoring;</a:t>
            </a:r>
          </a:p>
          <a:p>
            <a:pPr lvl="0"/>
            <a:r>
              <a:rPr lang="en-US" dirty="0">
                <a:solidFill>
                  <a:srgbClr val="002060"/>
                </a:solidFill>
              </a:rPr>
              <a:t>MVNU-imposed administrative leave or separation;</a:t>
            </a:r>
          </a:p>
          <a:p>
            <a:pPr lvl="0"/>
            <a:r>
              <a:rPr lang="en-US" dirty="0">
                <a:solidFill>
                  <a:srgbClr val="002060"/>
                </a:solidFill>
              </a:rPr>
              <a:t>MVNU-imposed </a:t>
            </a:r>
            <a:r>
              <a:rPr lang="en-US" b="1" dirty="0">
                <a:solidFill>
                  <a:srgbClr val="002060"/>
                </a:solidFill>
              </a:rPr>
              <a:t>restricted access</a:t>
            </a:r>
            <a:r>
              <a:rPr lang="en-US" dirty="0">
                <a:solidFill>
                  <a:srgbClr val="002060"/>
                </a:solidFill>
              </a:rPr>
              <a:t>; or</a:t>
            </a:r>
          </a:p>
          <a:p>
            <a:pPr lvl="0"/>
            <a:r>
              <a:rPr lang="en-US" b="1" dirty="0">
                <a:solidFill>
                  <a:srgbClr val="002060"/>
                </a:solidFill>
              </a:rPr>
              <a:t>Other remedies that can reasonably be tailored </a:t>
            </a:r>
            <a:r>
              <a:rPr lang="en-US" dirty="0">
                <a:solidFill>
                  <a:srgbClr val="002060"/>
                </a:solidFill>
              </a:rPr>
              <a:t>to the involved individuals to achieve the goals of this policy.</a:t>
            </a:r>
          </a:p>
          <a:p>
            <a:pPr marL="0" indent="0">
              <a:buNone/>
            </a:pPr>
            <a:endParaRPr lang="en-US" dirty="0">
              <a:solidFill>
                <a:schemeClr val="bg1"/>
              </a:solidFill>
            </a:endParaRPr>
          </a:p>
        </p:txBody>
      </p:sp>
      <p:pic>
        <p:nvPicPr>
          <p:cNvPr id="5" name="Graphic 4" descr="Open hand">
            <a:extLst>
              <a:ext uri="{FF2B5EF4-FFF2-40B4-BE49-F238E27FC236}">
                <a16:creationId xmlns:a16="http://schemas.microsoft.com/office/drawing/2014/main" id="{BEBAE2C4-84AB-2362-599D-F93FF03AFF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15450" y="2182018"/>
            <a:ext cx="1614488" cy="1614488"/>
          </a:xfrm>
          <a:prstGeom prst="rect">
            <a:avLst/>
          </a:prstGeom>
        </p:spPr>
      </p:pic>
    </p:spTree>
    <p:extLst>
      <p:ext uri="{BB962C8B-B14F-4D97-AF65-F5344CB8AC3E}">
        <p14:creationId xmlns:p14="http://schemas.microsoft.com/office/powerpoint/2010/main" val="2719293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2060"/>
          </a:solidFill>
        </p:spPr>
        <p:txBody>
          <a:bodyPr>
            <a:normAutofit/>
          </a:bodyPr>
          <a:lstStyle/>
          <a:p>
            <a:r>
              <a:rPr lang="en-US" sz="4800" b="1" i="1" dirty="0">
                <a:solidFill>
                  <a:schemeClr val="bg1"/>
                </a:solidFill>
                <a:latin typeface="Arial Narrow" panose="020B0604020202020204" pitchFamily="34" charset="0"/>
                <a:cs typeface="Arial Narrow" panose="020B0604020202020204" pitchFamily="34" charset="0"/>
              </a:rPr>
              <a:t>Consent Defined</a:t>
            </a:r>
          </a:p>
        </p:txBody>
      </p:sp>
      <p:sp>
        <p:nvSpPr>
          <p:cNvPr id="3" name="Content Placeholder 2"/>
          <p:cNvSpPr>
            <a:spLocks noGrp="1"/>
          </p:cNvSpPr>
          <p:nvPr>
            <p:ph idx="1"/>
          </p:nvPr>
        </p:nvSpPr>
        <p:spPr>
          <a:solidFill>
            <a:srgbClr val="0070C0"/>
          </a:solidFill>
        </p:spPr>
        <p:txBody>
          <a:bodyPr>
            <a:normAutofit fontScale="85000" lnSpcReduction="20000"/>
          </a:bodyPr>
          <a:lstStyle/>
          <a:p>
            <a:pPr marL="0" indent="0" fontAlgn="base">
              <a:buNone/>
            </a:pPr>
            <a:endParaRPr lang="en-US" sz="1000" dirty="0">
              <a:solidFill>
                <a:schemeClr val="bg1"/>
              </a:solidFill>
            </a:endParaRPr>
          </a:p>
          <a:p>
            <a:pPr fontAlgn="base"/>
            <a:r>
              <a:rPr lang="en-US" dirty="0">
                <a:solidFill>
                  <a:schemeClr val="bg1"/>
                </a:solidFill>
              </a:rPr>
              <a:t>Must be informed, knowing and voluntary </a:t>
            </a:r>
            <a:r>
              <a:rPr lang="mr-IN" dirty="0">
                <a:solidFill>
                  <a:schemeClr val="bg1"/>
                </a:solidFill>
              </a:rPr>
              <a:t>–</a:t>
            </a:r>
            <a:r>
              <a:rPr lang="en-US" dirty="0">
                <a:solidFill>
                  <a:schemeClr val="bg1"/>
                </a:solidFill>
              </a:rPr>
              <a:t> freely given through clear words or action​</a:t>
            </a:r>
          </a:p>
          <a:p>
            <a:pPr fontAlgn="base"/>
            <a:r>
              <a:rPr lang="en-US" dirty="0">
                <a:solidFill>
                  <a:schemeClr val="bg1"/>
                </a:solidFill>
              </a:rPr>
              <a:t>Cannot use force, threats, intimidating behavior, or coercion (unreasonable/persistent pressure).​</a:t>
            </a:r>
          </a:p>
          <a:p>
            <a:pPr fontAlgn="base"/>
            <a:r>
              <a:rPr lang="en-US" dirty="0">
                <a:solidFill>
                  <a:schemeClr val="bg1"/>
                </a:solidFill>
              </a:rPr>
              <a:t>It cannot be given by someone known to be </a:t>
            </a:r>
            <a:r>
              <a:rPr lang="mr-IN" dirty="0">
                <a:solidFill>
                  <a:schemeClr val="bg1"/>
                </a:solidFill>
              </a:rPr>
              <a:t>–</a:t>
            </a:r>
            <a:r>
              <a:rPr lang="en-US" dirty="0">
                <a:solidFill>
                  <a:schemeClr val="bg1"/>
                </a:solidFill>
              </a:rPr>
              <a:t> or who should be known to be mentally or physically incapacitated.​</a:t>
            </a:r>
          </a:p>
          <a:p>
            <a:pPr marL="0" indent="0" fontAlgn="base">
              <a:buNone/>
            </a:pPr>
            <a:r>
              <a:rPr lang="en-US" dirty="0"/>
              <a:t>​</a:t>
            </a:r>
          </a:p>
          <a:p>
            <a:pPr marL="0" indent="0" algn="ctr" fontAlgn="base">
              <a:buNone/>
            </a:pPr>
            <a:r>
              <a:rPr lang="en-US" b="1" u="sng" dirty="0">
                <a:solidFill>
                  <a:srgbClr val="FFFF00"/>
                </a:solidFill>
              </a:rPr>
              <a:t>Consent requires the following conditions</a:t>
            </a:r>
            <a:r>
              <a:rPr lang="en-US" b="1" dirty="0">
                <a:solidFill>
                  <a:srgbClr val="FFFF00"/>
                </a:solidFill>
              </a:rPr>
              <a:t>:</a:t>
            </a:r>
            <a:r>
              <a:rPr lang="en-US" dirty="0">
                <a:solidFill>
                  <a:srgbClr val="FFFF00"/>
                </a:solidFill>
              </a:rPr>
              <a:t> ​</a:t>
            </a:r>
            <a:br>
              <a:rPr lang="en-US" dirty="0"/>
            </a:br>
            <a:r>
              <a:rPr lang="en-US" dirty="0"/>
              <a:t>​</a:t>
            </a:r>
          </a:p>
          <a:p>
            <a:pPr fontAlgn="base"/>
            <a:r>
              <a:rPr lang="en-US" dirty="0">
                <a:solidFill>
                  <a:schemeClr val="bg1"/>
                </a:solidFill>
              </a:rPr>
              <a:t>1. All parties are fully conscious.​</a:t>
            </a:r>
          </a:p>
          <a:p>
            <a:pPr fontAlgn="base"/>
            <a:r>
              <a:rPr lang="en-US" dirty="0">
                <a:solidFill>
                  <a:schemeClr val="bg1"/>
                </a:solidFill>
              </a:rPr>
              <a:t>2. All parties are equally free to act.​</a:t>
            </a:r>
          </a:p>
          <a:p>
            <a:pPr fontAlgn="base"/>
            <a:r>
              <a:rPr lang="en-US" dirty="0">
                <a:solidFill>
                  <a:schemeClr val="bg1"/>
                </a:solidFill>
              </a:rPr>
              <a:t>3. All parties have positively and clearly communicated their intent. </a:t>
            </a:r>
          </a:p>
          <a:p>
            <a:endParaRPr lang="en-US" dirty="0"/>
          </a:p>
        </p:txBody>
      </p:sp>
      <p:pic>
        <p:nvPicPr>
          <p:cNvPr id="5" name="Graphic 4" descr="Lightbulb">
            <a:extLst>
              <a:ext uri="{FF2B5EF4-FFF2-40B4-BE49-F238E27FC236}">
                <a16:creationId xmlns:a16="http://schemas.microsoft.com/office/drawing/2014/main" id="{36530E60-342C-5959-C925-791CFE15B9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1662" y="439737"/>
            <a:ext cx="1176338" cy="1176338"/>
          </a:xfrm>
          <a:prstGeom prst="rect">
            <a:avLst/>
          </a:prstGeom>
        </p:spPr>
      </p:pic>
      <p:pic>
        <p:nvPicPr>
          <p:cNvPr id="7" name="Graphic 6" descr="Thought bubble">
            <a:extLst>
              <a:ext uri="{FF2B5EF4-FFF2-40B4-BE49-F238E27FC236}">
                <a16:creationId xmlns:a16="http://schemas.microsoft.com/office/drawing/2014/main" id="{56F7E061-7BC4-95BA-CBE1-5D1FB7A8C4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0650" y="4486275"/>
            <a:ext cx="914400" cy="914400"/>
          </a:xfrm>
          <a:prstGeom prst="rect">
            <a:avLst/>
          </a:prstGeom>
        </p:spPr>
      </p:pic>
    </p:spTree>
    <p:extLst>
      <p:ext uri="{BB962C8B-B14F-4D97-AF65-F5344CB8AC3E}">
        <p14:creationId xmlns:p14="http://schemas.microsoft.com/office/powerpoint/2010/main" val="3774373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8C696-961A-9C94-BC44-6540E77C5443}"/>
              </a:ext>
            </a:extLst>
          </p:cNvPr>
          <p:cNvSpPr>
            <a:spLocks noGrp="1"/>
          </p:cNvSpPr>
          <p:nvPr>
            <p:ph type="title"/>
          </p:nvPr>
        </p:nvSpPr>
        <p:spPr>
          <a:solidFill>
            <a:srgbClr val="0070C0"/>
          </a:solidFill>
          <a:ln w="57150">
            <a:noFill/>
          </a:ln>
        </p:spPr>
        <p:txBody>
          <a:bodyPr>
            <a:normAutofit/>
          </a:bodyPr>
          <a:lstStyle/>
          <a:p>
            <a:r>
              <a:rPr lang="en-US" sz="4800" b="1" i="1" dirty="0">
                <a:solidFill>
                  <a:schemeClr val="bg1"/>
                </a:solidFill>
              </a:rPr>
              <a:t>Bystander Intervention</a:t>
            </a:r>
          </a:p>
        </p:txBody>
      </p:sp>
      <p:pic>
        <p:nvPicPr>
          <p:cNvPr id="4" name="Content Placeholder 3" descr="32585710_2120986018144649_3958265692767125504_o.jpg">
            <a:extLst>
              <a:ext uri="{FF2B5EF4-FFF2-40B4-BE49-F238E27FC236}">
                <a16:creationId xmlns:a16="http://schemas.microsoft.com/office/drawing/2014/main" id="{FD8AAC35-85B3-60B5-1EF8-84CF917CAF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7137" y="1690688"/>
            <a:ext cx="4079488" cy="3059616"/>
          </a:xfrm>
          <a:prstGeom prst="rect">
            <a:avLst/>
          </a:prstGeom>
        </p:spPr>
      </p:pic>
      <p:pic>
        <p:nvPicPr>
          <p:cNvPr id="6" name="Picture 5">
            <a:extLst>
              <a:ext uri="{FF2B5EF4-FFF2-40B4-BE49-F238E27FC236}">
                <a16:creationId xmlns:a16="http://schemas.microsoft.com/office/drawing/2014/main" id="{B1C1D1C4-B710-9DE0-5FAE-F431BFC32696}"/>
              </a:ext>
            </a:extLst>
          </p:cNvPr>
          <p:cNvPicPr>
            <a:picLocks noChangeAspect="1"/>
          </p:cNvPicPr>
          <p:nvPr/>
        </p:nvPicPr>
        <p:blipFill>
          <a:blip r:embed="rId3"/>
          <a:stretch>
            <a:fillRect/>
          </a:stretch>
        </p:blipFill>
        <p:spPr>
          <a:xfrm>
            <a:off x="8325120" y="1081905"/>
            <a:ext cx="2785798" cy="4630818"/>
          </a:xfrm>
          <a:prstGeom prst="rect">
            <a:avLst/>
          </a:prstGeom>
          <a:ln w="28575">
            <a:solidFill>
              <a:srgbClr val="C00000"/>
            </a:solidFill>
          </a:ln>
        </p:spPr>
      </p:pic>
      <p:sp>
        <p:nvSpPr>
          <p:cNvPr id="7" name="TextBox 6">
            <a:extLst>
              <a:ext uri="{FF2B5EF4-FFF2-40B4-BE49-F238E27FC236}">
                <a16:creationId xmlns:a16="http://schemas.microsoft.com/office/drawing/2014/main" id="{0CA2F55C-2DFA-BBE0-9683-65D57F0BF55B}"/>
              </a:ext>
            </a:extLst>
          </p:cNvPr>
          <p:cNvSpPr txBox="1"/>
          <p:nvPr/>
        </p:nvSpPr>
        <p:spPr>
          <a:xfrm>
            <a:off x="8482135" y="5565027"/>
            <a:ext cx="2471767" cy="707886"/>
          </a:xfrm>
          <a:prstGeom prst="rect">
            <a:avLst/>
          </a:prstGeom>
          <a:solidFill>
            <a:srgbClr val="0070C0"/>
          </a:solidFill>
          <a:ln w="28575">
            <a:solidFill>
              <a:srgbClr val="C00000"/>
            </a:solidFill>
          </a:ln>
        </p:spPr>
        <p:txBody>
          <a:bodyPr wrap="square" rtlCol="0">
            <a:spAutoFit/>
          </a:bodyPr>
          <a:lstStyle/>
          <a:p>
            <a:pPr algn="ctr"/>
            <a:r>
              <a:rPr lang="en-US" sz="2000" b="1" i="1" dirty="0">
                <a:solidFill>
                  <a:schemeClr val="bg1"/>
                </a:solidFill>
                <a:latin typeface="Arial Narrow" panose="020B0604020202020204" pitchFamily="34" charset="0"/>
                <a:cs typeface="Arial Narrow" panose="020B0604020202020204" pitchFamily="34" charset="0"/>
              </a:rPr>
              <a:t>Be a part of the SOLUTION</a:t>
            </a:r>
          </a:p>
        </p:txBody>
      </p:sp>
      <p:pic>
        <p:nvPicPr>
          <p:cNvPr id="3" name="Picture 2">
            <a:extLst>
              <a:ext uri="{FF2B5EF4-FFF2-40B4-BE49-F238E27FC236}">
                <a16:creationId xmlns:a16="http://schemas.microsoft.com/office/drawing/2014/main" id="{842EAE6D-7739-14E9-5A53-2493B3F3F0C3}"/>
              </a:ext>
            </a:extLst>
          </p:cNvPr>
          <p:cNvPicPr>
            <a:picLocks noChangeAspect="1"/>
          </p:cNvPicPr>
          <p:nvPr/>
        </p:nvPicPr>
        <p:blipFill>
          <a:blip r:embed="rId4"/>
          <a:stretch>
            <a:fillRect/>
          </a:stretch>
        </p:blipFill>
        <p:spPr>
          <a:xfrm>
            <a:off x="7311598" y="446905"/>
            <a:ext cx="1270000" cy="1270000"/>
          </a:xfrm>
          <a:prstGeom prst="rect">
            <a:avLst/>
          </a:prstGeom>
          <a:ln w="28575">
            <a:solidFill>
              <a:schemeClr val="tx1"/>
            </a:solidFill>
          </a:ln>
        </p:spPr>
      </p:pic>
      <p:sp>
        <p:nvSpPr>
          <p:cNvPr id="5" name="TextBox 4">
            <a:extLst>
              <a:ext uri="{FF2B5EF4-FFF2-40B4-BE49-F238E27FC236}">
                <a16:creationId xmlns:a16="http://schemas.microsoft.com/office/drawing/2014/main" id="{8E7023E7-6893-4D11-D24E-3A9EFBE149C7}"/>
              </a:ext>
            </a:extLst>
          </p:cNvPr>
          <p:cNvSpPr txBox="1"/>
          <p:nvPr/>
        </p:nvSpPr>
        <p:spPr>
          <a:xfrm>
            <a:off x="838200" y="5292546"/>
            <a:ext cx="6954058" cy="1200329"/>
          </a:xfrm>
          <a:prstGeom prst="rect">
            <a:avLst/>
          </a:prstGeom>
          <a:solidFill>
            <a:schemeClr val="accent1">
              <a:lumMod val="75000"/>
            </a:schemeClr>
          </a:solidFill>
          <a:ln w="38100">
            <a:solidFill>
              <a:schemeClr val="accent4">
                <a:lumMod val="60000"/>
                <a:lumOff val="40000"/>
              </a:schemeClr>
            </a:solidFill>
          </a:ln>
        </p:spPr>
        <p:txBody>
          <a:bodyPr wrap="square" rtlCol="0">
            <a:spAutoFit/>
          </a:bodyPr>
          <a:lstStyle/>
          <a:p>
            <a:r>
              <a:rPr lang="en-US" sz="2400" b="1" i="1" dirty="0">
                <a:solidFill>
                  <a:srgbClr val="00B0F0"/>
                </a:solidFill>
                <a:latin typeface="Arial Narrow" panose="020B0604020202020204" pitchFamily="34" charset="0"/>
                <a:cs typeface="Arial Narrow" panose="020B0604020202020204" pitchFamily="34" charset="0"/>
              </a:rPr>
              <a:t>Let’s Welcome New Directions as they provide us tools with how to be a good neighbor … a Bystander that knows how and when to intervene!</a:t>
            </a:r>
          </a:p>
        </p:txBody>
      </p:sp>
    </p:spTree>
    <p:extLst>
      <p:ext uri="{BB962C8B-B14F-4D97-AF65-F5344CB8AC3E}">
        <p14:creationId xmlns:p14="http://schemas.microsoft.com/office/powerpoint/2010/main" val="1085312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5E276-1C35-83F7-B316-F0B5D59BBDB7}"/>
              </a:ext>
            </a:extLst>
          </p:cNvPr>
          <p:cNvSpPr>
            <a:spLocks noGrp="1"/>
          </p:cNvSpPr>
          <p:nvPr>
            <p:ph type="title"/>
          </p:nvPr>
        </p:nvSpPr>
        <p:spPr/>
        <p:txBody>
          <a:bodyPr/>
          <a:lstStyle/>
          <a:p>
            <a:r>
              <a:rPr lang="en-US" dirty="0"/>
              <a:t>Go to New Directions Slide Show</a:t>
            </a:r>
          </a:p>
        </p:txBody>
      </p:sp>
      <p:sp>
        <p:nvSpPr>
          <p:cNvPr id="3" name="Content Placeholder 2">
            <a:extLst>
              <a:ext uri="{FF2B5EF4-FFF2-40B4-BE49-F238E27FC236}">
                <a16:creationId xmlns:a16="http://schemas.microsoft.com/office/drawing/2014/main" id="{3D740238-42B8-99BD-7ACC-51289CB7D3C4}"/>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136393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47FBF-0794-7EFF-EE7A-D7619E77993B}"/>
              </a:ext>
            </a:extLst>
          </p:cNvPr>
          <p:cNvSpPr>
            <a:spLocks noGrp="1"/>
          </p:cNvSpPr>
          <p:nvPr>
            <p:ph type="title"/>
          </p:nvPr>
        </p:nvSpPr>
        <p:spPr>
          <a:solidFill>
            <a:srgbClr val="002060"/>
          </a:solidFill>
        </p:spPr>
        <p:txBody>
          <a:bodyPr/>
          <a:lstStyle/>
          <a:p>
            <a:pPr algn="ctr"/>
            <a:r>
              <a:rPr lang="en-US" b="1" i="1" dirty="0">
                <a:solidFill>
                  <a:schemeClr val="bg1"/>
                </a:solidFill>
                <a:latin typeface="Arial Narrow" panose="020B0604020202020204" pitchFamily="34" charset="0"/>
                <a:ea typeface="+mj-lt"/>
                <a:cs typeface="Arial Narrow" panose="020B0604020202020204" pitchFamily="34" charset="0"/>
              </a:rPr>
              <a:t>Building Culture</a:t>
            </a:r>
            <a:endParaRPr lang="en-US"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FAFF4426-4FA9-8FE6-BA8D-41ABC676AA7E}"/>
              </a:ext>
            </a:extLst>
          </p:cNvPr>
          <p:cNvSpPr>
            <a:spLocks noGrp="1"/>
          </p:cNvSpPr>
          <p:nvPr>
            <p:ph idx="1"/>
          </p:nvPr>
        </p:nvSpPr>
        <p:spPr>
          <a:solidFill>
            <a:schemeClr val="accent5">
              <a:lumMod val="40000"/>
              <a:lumOff val="60000"/>
            </a:schemeClr>
          </a:solidFill>
        </p:spPr>
        <p:txBody>
          <a:bodyPr>
            <a:normAutofit fontScale="85000" lnSpcReduction="10000"/>
          </a:bodyPr>
          <a:lstStyle/>
          <a:p>
            <a:pPr marL="285750" indent="-285750">
              <a:buFont typeface="Arial"/>
              <a:buChar char="•"/>
            </a:pPr>
            <a:r>
              <a:rPr lang="en-US" dirty="0">
                <a:latin typeface="Century Gothic"/>
                <a:cs typeface="Arial"/>
              </a:rPr>
              <a:t>Pay attention to culture, and </a:t>
            </a:r>
            <a:r>
              <a:rPr lang="en-US" b="1" dirty="0">
                <a:latin typeface="Century Gothic"/>
                <a:cs typeface="Arial"/>
              </a:rPr>
              <a:t>shut down </a:t>
            </a:r>
            <a:r>
              <a:rPr lang="en-US" dirty="0">
                <a:latin typeface="Century Gothic"/>
                <a:cs typeface="Arial"/>
              </a:rPr>
              <a:t>conversations, jokes, actions, or media that you wouldn't want directed at you or a loved one.​</a:t>
            </a:r>
            <a:endParaRPr lang="en-US" dirty="0">
              <a:cs typeface="Calibri"/>
            </a:endParaRPr>
          </a:p>
          <a:p>
            <a:pPr marL="0" indent="0">
              <a:buNone/>
            </a:pPr>
            <a:endParaRPr lang="en-US" sz="900" dirty="0">
              <a:latin typeface="Century Gothic"/>
              <a:cs typeface="Arial"/>
            </a:endParaRPr>
          </a:p>
          <a:p>
            <a:pPr marL="285750" indent="-285750">
              <a:buFont typeface="Arial"/>
              <a:buChar char="•"/>
            </a:pPr>
            <a:r>
              <a:rPr lang="en-US" b="1" dirty="0">
                <a:latin typeface="Century Gothic"/>
                <a:cs typeface="Arial"/>
              </a:rPr>
              <a:t>Step into situations </a:t>
            </a:r>
            <a:r>
              <a:rPr lang="en-US" dirty="0">
                <a:latin typeface="Century Gothic"/>
                <a:cs typeface="Arial"/>
              </a:rPr>
              <a:t>that seem like they might be getting out of hand​</a:t>
            </a:r>
          </a:p>
          <a:p>
            <a:pPr marL="0" indent="0">
              <a:buNone/>
            </a:pPr>
            <a:endParaRPr lang="en-US" sz="900" dirty="0">
              <a:latin typeface="Century Gothic"/>
              <a:cs typeface="Arial"/>
            </a:endParaRPr>
          </a:p>
          <a:p>
            <a:pPr marL="285750" indent="-285750">
              <a:buFont typeface="Arial"/>
              <a:buChar char="•"/>
            </a:pPr>
            <a:r>
              <a:rPr lang="en-US" dirty="0">
                <a:latin typeface="Century Gothic"/>
                <a:cs typeface="Arial"/>
              </a:rPr>
              <a:t>Continue to </a:t>
            </a:r>
            <a:r>
              <a:rPr lang="en-US" b="1" dirty="0">
                <a:latin typeface="Century Gothic"/>
                <a:cs typeface="Arial"/>
              </a:rPr>
              <a:t>build trust and bonds </a:t>
            </a:r>
            <a:r>
              <a:rPr lang="en-US" dirty="0">
                <a:latin typeface="Century Gothic"/>
                <a:cs typeface="Arial"/>
              </a:rPr>
              <a:t>with your group. ​</a:t>
            </a:r>
          </a:p>
          <a:p>
            <a:pPr marL="742950" lvl="1" indent="-285750">
              <a:buFont typeface="Arial"/>
              <a:buChar char="•"/>
            </a:pPr>
            <a:r>
              <a:rPr lang="en-US" dirty="0">
                <a:latin typeface="Century Gothic"/>
                <a:cs typeface="Arial"/>
              </a:rPr>
              <a:t>In our student survey in 2016, 75% of people said they’d rather disclose to a friend than anyone else if they were to experience sexual violence.</a:t>
            </a:r>
          </a:p>
          <a:p>
            <a:pPr marL="457200" lvl="1" indent="0">
              <a:buNone/>
            </a:pPr>
            <a:endParaRPr lang="en-US" sz="900" dirty="0">
              <a:latin typeface="Century Gothic"/>
              <a:cs typeface="Arial"/>
            </a:endParaRPr>
          </a:p>
          <a:p>
            <a:pPr marL="285750" indent="-285750">
              <a:buFont typeface="Arial"/>
              <a:buChar char="•"/>
            </a:pPr>
            <a:r>
              <a:rPr lang="en-US" dirty="0">
                <a:latin typeface="Century Gothic"/>
                <a:cs typeface="Arial"/>
              </a:rPr>
              <a:t>Encourage </a:t>
            </a:r>
            <a:r>
              <a:rPr lang="en-US" b="1" dirty="0">
                <a:latin typeface="Century Gothic"/>
                <a:cs typeface="Arial"/>
              </a:rPr>
              <a:t>Healthy Social Media</a:t>
            </a:r>
            <a:r>
              <a:rPr lang="en-US" dirty="0">
                <a:latin typeface="Century Gothic"/>
                <a:cs typeface="Arial"/>
              </a:rPr>
              <a:t> habits</a:t>
            </a:r>
          </a:p>
          <a:p>
            <a:pPr marL="285750" indent="-285750">
              <a:buFont typeface="Arial"/>
              <a:buChar char="•"/>
            </a:pPr>
            <a:endParaRPr lang="en-US" sz="900" dirty="0">
              <a:latin typeface="Century Gothic"/>
              <a:cs typeface="Arial"/>
            </a:endParaRPr>
          </a:p>
          <a:p>
            <a:pPr marL="285750" indent="-285750">
              <a:buFont typeface="Arial"/>
              <a:buChar char="•"/>
            </a:pPr>
            <a:r>
              <a:rPr lang="en-US" b="1" dirty="0">
                <a:latin typeface="Century Gothic"/>
                <a:cs typeface="Arial"/>
              </a:rPr>
              <a:t>Tie this respect culture into our faith discussions</a:t>
            </a:r>
          </a:p>
          <a:p>
            <a:endParaRPr lang="en-US" dirty="0"/>
          </a:p>
        </p:txBody>
      </p:sp>
      <p:pic>
        <p:nvPicPr>
          <p:cNvPr id="5" name="Graphic 4" descr="House">
            <a:extLst>
              <a:ext uri="{FF2B5EF4-FFF2-40B4-BE49-F238E27FC236}">
                <a16:creationId xmlns:a16="http://schemas.microsoft.com/office/drawing/2014/main" id="{83DBA44F-7C5F-5BCA-7E21-90E5309CEF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64624" y="496590"/>
            <a:ext cx="914400" cy="914400"/>
          </a:xfrm>
          <a:prstGeom prst="rect">
            <a:avLst/>
          </a:prstGeom>
        </p:spPr>
      </p:pic>
      <p:pic>
        <p:nvPicPr>
          <p:cNvPr id="4" name="Picture 3">
            <a:extLst>
              <a:ext uri="{FF2B5EF4-FFF2-40B4-BE49-F238E27FC236}">
                <a16:creationId xmlns:a16="http://schemas.microsoft.com/office/drawing/2014/main" id="{258EAEAE-AB81-2B44-1CDE-6501C3911507}"/>
              </a:ext>
            </a:extLst>
          </p:cNvPr>
          <p:cNvPicPr>
            <a:picLocks noChangeAspect="1"/>
          </p:cNvPicPr>
          <p:nvPr/>
        </p:nvPicPr>
        <p:blipFill>
          <a:blip r:embed="rId4"/>
          <a:stretch>
            <a:fillRect/>
          </a:stretch>
        </p:blipFill>
        <p:spPr>
          <a:xfrm>
            <a:off x="9332366" y="4777619"/>
            <a:ext cx="1270000" cy="1270000"/>
          </a:xfrm>
          <a:prstGeom prst="rect">
            <a:avLst/>
          </a:prstGeom>
          <a:ln w="28575">
            <a:solidFill>
              <a:schemeClr val="tx1"/>
            </a:solidFill>
          </a:ln>
        </p:spPr>
      </p:pic>
      <p:sp>
        <p:nvSpPr>
          <p:cNvPr id="7" name="TextBox 6">
            <a:extLst>
              <a:ext uri="{FF2B5EF4-FFF2-40B4-BE49-F238E27FC236}">
                <a16:creationId xmlns:a16="http://schemas.microsoft.com/office/drawing/2014/main" id="{C7768DDD-DEF3-CDB9-0839-30F92B1558BA}"/>
              </a:ext>
            </a:extLst>
          </p:cNvPr>
          <p:cNvSpPr txBox="1"/>
          <p:nvPr/>
        </p:nvSpPr>
        <p:spPr>
          <a:xfrm>
            <a:off x="8363415" y="549216"/>
            <a:ext cx="2720898" cy="861774"/>
          </a:xfrm>
          <a:prstGeom prst="rect">
            <a:avLst/>
          </a:prstGeom>
          <a:solidFill>
            <a:schemeClr val="accent4">
              <a:lumMod val="60000"/>
              <a:lumOff val="40000"/>
            </a:schemeClr>
          </a:solidFill>
          <a:ln w="38100">
            <a:solidFill>
              <a:schemeClr val="accent5">
                <a:lumMod val="40000"/>
                <a:lumOff val="60000"/>
              </a:schemeClr>
            </a:solidFill>
          </a:ln>
        </p:spPr>
        <p:txBody>
          <a:bodyPr wrap="square">
            <a:spAutoFit/>
          </a:bodyPr>
          <a:lstStyle/>
          <a:p>
            <a:pPr marL="0" indent="0" algn="ctr">
              <a:buNone/>
            </a:pPr>
            <a:r>
              <a:rPr lang="en-US" sz="1800" b="1" i="1" dirty="0">
                <a:solidFill>
                  <a:srgbClr val="002060"/>
                </a:solidFill>
                <a:latin typeface="Arial Narrow" panose="020B0604020202020204" pitchFamily="34" charset="0"/>
                <a:cs typeface="Arial Narrow" panose="020B0604020202020204" pitchFamily="34" charset="0"/>
              </a:rPr>
              <a:t>“</a:t>
            </a:r>
            <a:r>
              <a:rPr lang="en-US" sz="1800" b="1" i="1" u="sng" dirty="0">
                <a:solidFill>
                  <a:srgbClr val="002060"/>
                </a:solidFill>
                <a:latin typeface="Arial Narrow" panose="020B0604020202020204" pitchFamily="34" charset="0"/>
                <a:cs typeface="Arial Narrow" panose="020B0604020202020204" pitchFamily="34" charset="0"/>
              </a:rPr>
              <a:t>Love</a:t>
            </a:r>
            <a:r>
              <a:rPr lang="en-US" sz="1800" b="1" i="1" dirty="0">
                <a:solidFill>
                  <a:srgbClr val="002060"/>
                </a:solidFill>
                <a:latin typeface="Arial Narrow" panose="020B0604020202020204" pitchFamily="34" charset="0"/>
                <a:cs typeface="Arial Narrow" panose="020B0604020202020204" pitchFamily="34" charset="0"/>
              </a:rPr>
              <a:t> your </a:t>
            </a:r>
            <a:r>
              <a:rPr lang="en-US" sz="1800" b="1" i="1" u="sng" dirty="0">
                <a:solidFill>
                  <a:srgbClr val="002060"/>
                </a:solidFill>
                <a:latin typeface="Arial Narrow" panose="020B0604020202020204" pitchFamily="34" charset="0"/>
                <a:cs typeface="Arial Narrow" panose="020B0604020202020204" pitchFamily="34" charset="0"/>
              </a:rPr>
              <a:t>neighbor as yourself</a:t>
            </a:r>
            <a:r>
              <a:rPr lang="en-US" sz="1800" b="1" i="1" dirty="0">
                <a:solidFill>
                  <a:srgbClr val="002060"/>
                </a:solidFill>
                <a:latin typeface="Arial Narrow" panose="020B0604020202020204" pitchFamily="34" charset="0"/>
                <a:cs typeface="Arial Narrow" panose="020B0604020202020204" pitchFamily="34" charset="0"/>
              </a:rPr>
              <a:t>.”              </a:t>
            </a:r>
          </a:p>
          <a:p>
            <a:pPr marL="0" indent="0" algn="ctr">
              <a:buNone/>
            </a:pPr>
            <a:r>
              <a:rPr lang="en-US" sz="1400" b="1" i="1" dirty="0">
                <a:solidFill>
                  <a:srgbClr val="002060"/>
                </a:solidFill>
                <a:latin typeface="Arial Narrow" panose="020B0604020202020204" pitchFamily="34" charset="0"/>
                <a:cs typeface="Arial Narrow" panose="020B0604020202020204" pitchFamily="34" charset="0"/>
              </a:rPr>
              <a:t>Gal. 5:14 (NIV)</a:t>
            </a:r>
          </a:p>
        </p:txBody>
      </p:sp>
    </p:spTree>
    <p:extLst>
      <p:ext uri="{BB962C8B-B14F-4D97-AF65-F5344CB8AC3E}">
        <p14:creationId xmlns:p14="http://schemas.microsoft.com/office/powerpoint/2010/main" val="1480648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8E9FB6-FAB1-E40A-2BFA-E30E71ABAD8D}"/>
              </a:ext>
            </a:extLst>
          </p:cNvPr>
          <p:cNvPicPr>
            <a:picLocks noChangeAspect="1"/>
          </p:cNvPicPr>
          <p:nvPr/>
        </p:nvPicPr>
        <p:blipFill>
          <a:blip r:embed="rId2"/>
          <a:stretch>
            <a:fillRect/>
          </a:stretch>
        </p:blipFill>
        <p:spPr>
          <a:xfrm>
            <a:off x="755946" y="55103"/>
            <a:ext cx="8732439" cy="6747794"/>
          </a:xfrm>
          <a:prstGeom prst="rect">
            <a:avLst/>
          </a:prstGeom>
          <a:ln w="38100">
            <a:solidFill>
              <a:schemeClr val="tx1"/>
            </a:solidFill>
          </a:ln>
        </p:spPr>
      </p:pic>
      <p:sp>
        <p:nvSpPr>
          <p:cNvPr id="6" name="TextBox 5">
            <a:extLst>
              <a:ext uri="{FF2B5EF4-FFF2-40B4-BE49-F238E27FC236}">
                <a16:creationId xmlns:a16="http://schemas.microsoft.com/office/drawing/2014/main" id="{C49ED066-B3E1-DCF7-9725-B29457956161}"/>
              </a:ext>
            </a:extLst>
          </p:cNvPr>
          <p:cNvSpPr txBox="1"/>
          <p:nvPr/>
        </p:nvSpPr>
        <p:spPr>
          <a:xfrm>
            <a:off x="10058400" y="1912043"/>
            <a:ext cx="1579418" cy="2677656"/>
          </a:xfrm>
          <a:prstGeom prst="rect">
            <a:avLst/>
          </a:prstGeom>
          <a:solidFill>
            <a:schemeClr val="accent5">
              <a:lumMod val="20000"/>
              <a:lumOff val="80000"/>
            </a:schemeClr>
          </a:solidFill>
          <a:ln w="38100">
            <a:solidFill>
              <a:schemeClr val="tx1"/>
            </a:solidFill>
          </a:ln>
        </p:spPr>
        <p:txBody>
          <a:bodyPr wrap="square" rtlCol="0">
            <a:spAutoFit/>
          </a:bodyPr>
          <a:lstStyle/>
          <a:p>
            <a:pPr algn="ctr"/>
            <a:r>
              <a:rPr lang="en-US" sz="2800" b="1" i="1" dirty="0">
                <a:latin typeface="Arial Narrow" panose="020B0604020202020204" pitchFamily="34" charset="0"/>
                <a:cs typeface="Arial Narrow" panose="020B0604020202020204" pitchFamily="34" charset="0"/>
              </a:rPr>
              <a:t>Check out the </a:t>
            </a:r>
            <a:r>
              <a:rPr lang="en-US" sz="2800" b="1" i="1" dirty="0">
                <a:solidFill>
                  <a:srgbClr val="096F30"/>
                </a:solidFill>
                <a:latin typeface="Arial Narrow" panose="020B0604020202020204" pitchFamily="34" charset="0"/>
                <a:cs typeface="Arial Narrow" panose="020B0604020202020204" pitchFamily="34" charset="0"/>
              </a:rPr>
              <a:t>MVNU </a:t>
            </a:r>
            <a:r>
              <a:rPr lang="en-US" sz="2800" b="1" i="1" dirty="0">
                <a:solidFill>
                  <a:schemeClr val="accent1">
                    <a:lumMod val="75000"/>
                  </a:schemeClr>
                </a:solidFill>
                <a:latin typeface="Arial Narrow" panose="020B0604020202020204" pitchFamily="34" charset="0"/>
                <a:cs typeface="Arial Narrow" panose="020B0604020202020204" pitchFamily="34" charset="0"/>
              </a:rPr>
              <a:t>Civil Rights Brochure</a:t>
            </a:r>
          </a:p>
        </p:txBody>
      </p:sp>
      <p:pic>
        <p:nvPicPr>
          <p:cNvPr id="8" name="Graphic 7" descr="Magnifying glass">
            <a:extLst>
              <a:ext uri="{FF2B5EF4-FFF2-40B4-BE49-F238E27FC236}">
                <a16:creationId xmlns:a16="http://schemas.microsoft.com/office/drawing/2014/main" id="{1B2D316C-CE80-459F-1076-43F55DE01D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3418" y="1217849"/>
            <a:ext cx="914400" cy="914400"/>
          </a:xfrm>
          <a:prstGeom prst="rect">
            <a:avLst/>
          </a:prstGeom>
        </p:spPr>
      </p:pic>
    </p:spTree>
    <p:extLst>
      <p:ext uri="{BB962C8B-B14F-4D97-AF65-F5344CB8AC3E}">
        <p14:creationId xmlns:p14="http://schemas.microsoft.com/office/powerpoint/2010/main" val="3292778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741013" y="623075"/>
            <a:ext cx="7088537" cy="1467664"/>
          </a:xfrm>
        </p:spPr>
        <p:txBody>
          <a:bodyPr>
            <a:normAutofit fontScale="90000"/>
          </a:bodyPr>
          <a:lstStyle/>
          <a:p>
            <a:pPr algn="ctr"/>
            <a:br>
              <a:rPr lang="en-US" sz="5300" b="1" i="1" u="sng" dirty="0">
                <a:latin typeface="Arial Narrow" panose="020B0604020202020204" pitchFamily="34" charset="0"/>
                <a:cs typeface="Arial Narrow" panose="020B0604020202020204" pitchFamily="34" charset="0"/>
              </a:rPr>
            </a:br>
            <a:r>
              <a:rPr lang="en-US" sz="5300" b="1" i="1" u="sng" dirty="0">
                <a:latin typeface="Arial Narrow" panose="020B0604020202020204" pitchFamily="34" charset="0"/>
                <a:cs typeface="Arial Narrow" panose="020B0604020202020204" pitchFamily="34" charset="0"/>
              </a:rPr>
              <a:t>Religious Expression</a:t>
            </a:r>
            <a:br>
              <a:rPr lang="en-US" dirty="0"/>
            </a:br>
            <a:r>
              <a:rPr lang="en-US" i="1" dirty="0">
                <a:solidFill>
                  <a:schemeClr val="bg1"/>
                </a:solidFill>
              </a:rPr>
              <a:t>Who We Are and What We Believe</a:t>
            </a:r>
            <a:br>
              <a:rPr lang="en-US" dirty="0"/>
            </a:br>
            <a:endParaRPr lang="en-US" dirty="0"/>
          </a:p>
        </p:txBody>
      </p:sp>
      <p:sp>
        <p:nvSpPr>
          <p:cNvPr id="7" name="Content Placeholder 6">
            <a:extLst>
              <a:ext uri="{FF2B5EF4-FFF2-40B4-BE49-F238E27FC236}">
                <a16:creationId xmlns:a16="http://schemas.microsoft.com/office/drawing/2014/main" id="{EBE9FD64-A22C-511C-A818-F5DEA8C7E4BE}"/>
              </a:ext>
            </a:extLst>
          </p:cNvPr>
          <p:cNvSpPr>
            <a:spLocks noGrp="1"/>
          </p:cNvSpPr>
          <p:nvPr>
            <p:ph idx="1"/>
          </p:nvPr>
        </p:nvSpPr>
        <p:spPr>
          <a:xfrm>
            <a:off x="356839" y="1371600"/>
            <a:ext cx="11541512" cy="5263375"/>
          </a:xfrm>
          <a:solidFill>
            <a:schemeClr val="accent5">
              <a:lumMod val="75000"/>
            </a:schemeClr>
          </a:solidFill>
        </p:spPr>
        <p:txBody>
          <a:bodyPr>
            <a:normAutofit fontScale="70000" lnSpcReduction="20000"/>
          </a:bodyPr>
          <a:lstStyle/>
          <a:p>
            <a:pPr marL="0" indent="0">
              <a:buNone/>
            </a:pPr>
            <a:endParaRPr lang="en-US" sz="1600" dirty="0"/>
          </a:p>
          <a:p>
            <a:r>
              <a:rPr lang="en-US" dirty="0">
                <a:solidFill>
                  <a:schemeClr val="accent5">
                    <a:lumMod val="60000"/>
                    <a:lumOff val="40000"/>
                  </a:schemeClr>
                </a:solidFill>
              </a:rPr>
              <a:t>Being of Wesleyan heritage, and a ministry of the Church of the Nazarene, we strive to be a learning community where grace is foundational, truth is pursued, and holiness is a way of life.  Furthermore, we attempt to </a:t>
            </a:r>
            <a:r>
              <a:rPr lang="en-US" dirty="0"/>
              <a:t>make all policies and decisions within the doctrinal and moral convictions</a:t>
            </a:r>
            <a:r>
              <a:rPr lang="en-US" dirty="0">
                <a:solidFill>
                  <a:schemeClr val="accent5">
                    <a:lumMod val="60000"/>
                    <a:lumOff val="40000"/>
                  </a:schemeClr>
                </a:solidFill>
              </a:rPr>
              <a:t> of the Church of the Nazarene as articulated within the Manual of the Church of the Nazarene (e.g., Articles of Faith, Covenant of Christian Conduct including the Statement on Human Sexuality and Marriage, Covenant of Christian Character, and the agreed upon Statement on Discrimination, 915). We also strive to provide a learning and living environment that promotes safety, transparency, personal integrity, civility, mutual respect and freedom from unlawful discrimination. </a:t>
            </a:r>
          </a:p>
          <a:p>
            <a:pPr marL="0" indent="0">
              <a:buNone/>
            </a:pPr>
            <a:endParaRPr lang="en-US" sz="1600" dirty="0">
              <a:solidFill>
                <a:schemeClr val="accent5">
                  <a:lumMod val="60000"/>
                  <a:lumOff val="40000"/>
                </a:schemeClr>
              </a:solidFill>
            </a:endParaRPr>
          </a:p>
          <a:p>
            <a:r>
              <a:rPr lang="en-US" dirty="0">
                <a:solidFill>
                  <a:schemeClr val="accent5">
                    <a:lumMod val="60000"/>
                    <a:lumOff val="40000"/>
                  </a:schemeClr>
                </a:solidFill>
              </a:rPr>
              <a:t>This </a:t>
            </a:r>
            <a:r>
              <a:rPr lang="en-US" dirty="0"/>
              <a:t>integration of faith and learning </a:t>
            </a:r>
            <a:r>
              <a:rPr lang="en-US" dirty="0">
                <a:solidFill>
                  <a:schemeClr val="accent5">
                    <a:lumMod val="60000"/>
                    <a:lumOff val="40000"/>
                  </a:schemeClr>
                </a:solidFill>
              </a:rPr>
              <a:t>is recognized by the United States and Ohio Constitutions and many state and federal laws. Therefore, it is a </a:t>
            </a:r>
            <a:r>
              <a:rPr lang="en-US" dirty="0"/>
              <a:t>recognized right</a:t>
            </a:r>
            <a:r>
              <a:rPr lang="en-US" dirty="0">
                <a:solidFill>
                  <a:schemeClr val="accent5">
                    <a:lumMod val="60000"/>
                    <a:lumOff val="40000"/>
                  </a:schemeClr>
                </a:solidFill>
              </a:rPr>
              <a:t> of religious educational institutions such as MVNU to </a:t>
            </a:r>
            <a:r>
              <a:rPr lang="en-US" dirty="0"/>
              <a:t>incorporate religious beliefs into all aspects of university life and maintain faith-based standards of behavior which all community members voluntarily agree to follow</a:t>
            </a:r>
            <a:r>
              <a:rPr lang="en-US" dirty="0">
                <a:solidFill>
                  <a:schemeClr val="accent5">
                    <a:lumMod val="60000"/>
                    <a:lumOff val="40000"/>
                  </a:schemeClr>
                </a:solidFill>
              </a:rPr>
              <a:t>.  </a:t>
            </a:r>
          </a:p>
          <a:p>
            <a:pPr marL="0" indent="0">
              <a:buNone/>
            </a:pPr>
            <a:endParaRPr lang="en-US" sz="1600" dirty="0">
              <a:solidFill>
                <a:schemeClr val="accent5">
                  <a:lumMod val="60000"/>
                  <a:lumOff val="40000"/>
                </a:schemeClr>
              </a:solidFill>
            </a:endParaRPr>
          </a:p>
          <a:p>
            <a:r>
              <a:rPr lang="en-US" dirty="0">
                <a:solidFill>
                  <a:schemeClr val="accent5">
                    <a:lumMod val="60000"/>
                    <a:lumOff val="40000"/>
                  </a:schemeClr>
                </a:solidFill>
              </a:rPr>
              <a:t>MVNU seeks to recruit students of the Christian faith and to create an institutional environment conducive to their growth in Christ; however, we do not require that students be confessing Christians. We welcome and value students of every background and faith. As a Christian community, </a:t>
            </a:r>
            <a:r>
              <a:rPr lang="en-US" dirty="0"/>
              <a:t>we expect that all of our students will respect the nature of our community,</a:t>
            </a:r>
            <a:r>
              <a:rPr lang="en-US" dirty="0">
                <a:solidFill>
                  <a:schemeClr val="accent5">
                    <a:lumMod val="60000"/>
                    <a:lumOff val="40000"/>
                  </a:schemeClr>
                </a:solidFill>
              </a:rPr>
              <a:t> learn about our traditions and participate in our community practices. MVNU affirms that a Christian liberal arts education includes an understanding of and appreciation of the differences in faith, living, and practice.</a:t>
            </a:r>
          </a:p>
        </p:txBody>
      </p:sp>
      <p:pic>
        <p:nvPicPr>
          <p:cNvPr id="9" name="Picture 8">
            <a:extLst>
              <a:ext uri="{FF2B5EF4-FFF2-40B4-BE49-F238E27FC236}">
                <a16:creationId xmlns:a16="http://schemas.microsoft.com/office/drawing/2014/main" id="{55AEAC4C-4A29-EED9-7A2E-1C3CA302BD98}"/>
              </a:ext>
            </a:extLst>
          </p:cNvPr>
          <p:cNvPicPr>
            <a:picLocks noChangeAspect="1"/>
          </p:cNvPicPr>
          <p:nvPr/>
        </p:nvPicPr>
        <p:blipFill>
          <a:blip r:embed="rId2"/>
          <a:stretch>
            <a:fillRect/>
          </a:stretch>
        </p:blipFill>
        <p:spPr>
          <a:xfrm>
            <a:off x="9786938" y="195903"/>
            <a:ext cx="1321148" cy="1321148"/>
          </a:xfrm>
          <a:prstGeom prst="rect">
            <a:avLst/>
          </a:prstGeom>
          <a:ln w="57150">
            <a:solidFill>
              <a:schemeClr val="tx1"/>
            </a:solidFill>
          </a:ln>
        </p:spPr>
      </p:pic>
      <p:pic>
        <p:nvPicPr>
          <p:cNvPr id="4" name="Graphic 3" descr="Arrow Slight curve">
            <a:extLst>
              <a:ext uri="{FF2B5EF4-FFF2-40B4-BE49-F238E27FC236}">
                <a16:creationId xmlns:a16="http://schemas.microsoft.com/office/drawing/2014/main" id="{C9877912-9ECF-FB42-C00A-0E4EE0C298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93775">
            <a:off x="248331" y="138544"/>
            <a:ext cx="1239964" cy="1239964"/>
          </a:xfrm>
          <a:prstGeom prst="rect">
            <a:avLst/>
          </a:prstGeom>
        </p:spPr>
      </p:pic>
    </p:spTree>
    <p:extLst>
      <p:ext uri="{BB962C8B-B14F-4D97-AF65-F5344CB8AC3E}">
        <p14:creationId xmlns:p14="http://schemas.microsoft.com/office/powerpoint/2010/main" val="464746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E6FC44-66B0-D613-5126-4B396FB75811}"/>
              </a:ext>
            </a:extLst>
          </p:cNvPr>
          <p:cNvSpPr>
            <a:spLocks noGrp="1"/>
          </p:cNvSpPr>
          <p:nvPr>
            <p:ph idx="1"/>
          </p:nvPr>
        </p:nvSpPr>
        <p:spPr>
          <a:xfrm>
            <a:off x="803564" y="482599"/>
            <a:ext cx="10515600" cy="4738255"/>
          </a:xfrm>
          <a:solidFill>
            <a:srgbClr val="002060"/>
          </a:solidFill>
        </p:spPr>
        <p:txBody>
          <a:bodyPr/>
          <a:lstStyle/>
          <a:p>
            <a:pPr marL="0" indent="0">
              <a:buNone/>
            </a:pPr>
            <a:r>
              <a:rPr lang="en-US" sz="3600" dirty="0">
                <a:solidFill>
                  <a:schemeClr val="bg1"/>
                </a:solidFill>
              </a:rPr>
              <a:t>For the complete </a:t>
            </a:r>
            <a:r>
              <a:rPr lang="en-US" sz="3600" b="1" i="1" dirty="0">
                <a:solidFill>
                  <a:schemeClr val="bg1"/>
                </a:solidFill>
              </a:rPr>
              <a:t>policies, go to </a:t>
            </a:r>
            <a:r>
              <a:rPr lang="en-US" sz="3600" dirty="0">
                <a:solidFill>
                  <a:schemeClr val="bg1"/>
                </a:solidFill>
              </a:rPr>
              <a:t> </a:t>
            </a:r>
            <a:r>
              <a:rPr lang="en-US" sz="3600" dirty="0">
                <a:solidFill>
                  <a:schemeClr val="bg1"/>
                </a:solidFill>
                <a:hlinkClick r:id="rId2"/>
              </a:rPr>
              <a:t>www.mvnu.edu/titleix</a:t>
            </a:r>
            <a:endParaRPr lang="en-US" sz="3600" dirty="0">
              <a:solidFill>
                <a:schemeClr val="bg1"/>
              </a:solidFill>
            </a:endParaRPr>
          </a:p>
          <a:p>
            <a:pPr marL="0" indent="0">
              <a:buNone/>
            </a:pPr>
            <a:endParaRPr lang="en-US" dirty="0">
              <a:solidFill>
                <a:schemeClr val="bg1"/>
              </a:solidFill>
            </a:endParaRPr>
          </a:p>
          <a:p>
            <a:pPr>
              <a:buFont typeface="Wingdings" pitchFamily="2" charset="2"/>
              <a:buChar char="Ø"/>
            </a:pPr>
            <a:r>
              <a:rPr lang="en-US" dirty="0">
                <a:solidFill>
                  <a:schemeClr val="bg1"/>
                </a:solidFill>
              </a:rPr>
              <a:t>Amnesty </a:t>
            </a:r>
          </a:p>
          <a:p>
            <a:pPr>
              <a:buFont typeface="Wingdings" pitchFamily="2" charset="2"/>
              <a:buChar char="Ø"/>
            </a:pPr>
            <a:r>
              <a:rPr lang="en-US" dirty="0">
                <a:solidFill>
                  <a:schemeClr val="bg1"/>
                </a:solidFill>
              </a:rPr>
              <a:t>Reporting Options</a:t>
            </a:r>
          </a:p>
          <a:p>
            <a:pPr>
              <a:buFont typeface="Wingdings" pitchFamily="2" charset="2"/>
              <a:buChar char="Ø"/>
            </a:pPr>
            <a:r>
              <a:rPr lang="en-US" dirty="0">
                <a:solidFill>
                  <a:schemeClr val="bg1"/>
                </a:solidFill>
              </a:rPr>
              <a:t>Prohibited Conduct </a:t>
            </a:r>
          </a:p>
          <a:p>
            <a:pPr>
              <a:buFont typeface="Wingdings" pitchFamily="2" charset="2"/>
              <a:buChar char="Ø"/>
            </a:pPr>
            <a:r>
              <a:rPr lang="en-US" dirty="0">
                <a:solidFill>
                  <a:schemeClr val="bg1"/>
                </a:solidFill>
              </a:rPr>
              <a:t>Consent, Force, Coercion, Incapacitation</a:t>
            </a:r>
          </a:p>
          <a:p>
            <a:pPr>
              <a:buFont typeface="Wingdings" pitchFamily="2" charset="2"/>
              <a:buChar char="Ø"/>
            </a:pPr>
            <a:r>
              <a:rPr lang="en-US" dirty="0">
                <a:solidFill>
                  <a:schemeClr val="bg1"/>
                </a:solidFill>
              </a:rPr>
              <a:t>Relationships</a:t>
            </a:r>
          </a:p>
          <a:p>
            <a:pPr>
              <a:buFont typeface="Wingdings" pitchFamily="2" charset="2"/>
              <a:buChar char="Ø"/>
            </a:pPr>
            <a:r>
              <a:rPr lang="en-US" dirty="0">
                <a:solidFill>
                  <a:schemeClr val="bg1"/>
                </a:solidFill>
              </a:rPr>
              <a:t>Complaint Resolution Processes &amp; Flowchart</a:t>
            </a:r>
          </a:p>
        </p:txBody>
      </p:sp>
      <p:pic>
        <p:nvPicPr>
          <p:cNvPr id="7" name="Picture 6">
            <a:extLst>
              <a:ext uri="{FF2B5EF4-FFF2-40B4-BE49-F238E27FC236}">
                <a16:creationId xmlns:a16="http://schemas.microsoft.com/office/drawing/2014/main" id="{6DF25C22-AF5F-BA61-EEB4-6E5D932F4E19}"/>
              </a:ext>
            </a:extLst>
          </p:cNvPr>
          <p:cNvPicPr>
            <a:picLocks noChangeAspect="1"/>
          </p:cNvPicPr>
          <p:nvPr/>
        </p:nvPicPr>
        <p:blipFill>
          <a:blip r:embed="rId3"/>
          <a:stretch>
            <a:fillRect/>
          </a:stretch>
        </p:blipFill>
        <p:spPr>
          <a:xfrm>
            <a:off x="8373094" y="1637146"/>
            <a:ext cx="2590470" cy="2590470"/>
          </a:xfrm>
          <a:prstGeom prst="rect">
            <a:avLst/>
          </a:prstGeom>
        </p:spPr>
      </p:pic>
      <p:sp>
        <p:nvSpPr>
          <p:cNvPr id="8" name="TextBox 7">
            <a:extLst>
              <a:ext uri="{FF2B5EF4-FFF2-40B4-BE49-F238E27FC236}">
                <a16:creationId xmlns:a16="http://schemas.microsoft.com/office/drawing/2014/main" id="{E7D13B26-A3FE-81A5-4E56-009129F312C5}"/>
              </a:ext>
            </a:extLst>
          </p:cNvPr>
          <p:cNvSpPr txBox="1"/>
          <p:nvPr/>
        </p:nvSpPr>
        <p:spPr>
          <a:xfrm>
            <a:off x="803564" y="5556004"/>
            <a:ext cx="10550236" cy="975425"/>
          </a:xfrm>
          <a:prstGeom prst="rect">
            <a:avLst/>
          </a:prstGeom>
          <a:solidFill>
            <a:srgbClr val="096F30"/>
          </a:solidFill>
        </p:spPr>
        <p:txBody>
          <a:bodyPr wrap="square" rtlCol="0">
            <a:spAutoFit/>
          </a:bodyPr>
          <a:lstStyle/>
          <a:p>
            <a:endParaRPr lang="en-US" dirty="0"/>
          </a:p>
        </p:txBody>
      </p:sp>
      <p:pic>
        <p:nvPicPr>
          <p:cNvPr id="10" name="Picture 9">
            <a:extLst>
              <a:ext uri="{FF2B5EF4-FFF2-40B4-BE49-F238E27FC236}">
                <a16:creationId xmlns:a16="http://schemas.microsoft.com/office/drawing/2014/main" id="{97E86B6F-E44A-7782-0F2B-60621018E493}"/>
              </a:ext>
            </a:extLst>
          </p:cNvPr>
          <p:cNvPicPr>
            <a:picLocks noChangeAspect="1"/>
          </p:cNvPicPr>
          <p:nvPr/>
        </p:nvPicPr>
        <p:blipFill>
          <a:blip r:embed="rId4"/>
          <a:stretch>
            <a:fillRect/>
          </a:stretch>
        </p:blipFill>
        <p:spPr>
          <a:xfrm>
            <a:off x="2927317" y="5442577"/>
            <a:ext cx="6337365" cy="1195729"/>
          </a:xfrm>
          <a:prstGeom prst="rect">
            <a:avLst/>
          </a:prstGeom>
        </p:spPr>
      </p:pic>
      <p:sp>
        <p:nvSpPr>
          <p:cNvPr id="2" name="TextBox 1">
            <a:extLst>
              <a:ext uri="{FF2B5EF4-FFF2-40B4-BE49-F238E27FC236}">
                <a16:creationId xmlns:a16="http://schemas.microsoft.com/office/drawing/2014/main" id="{EC8C69B1-AD6B-35AA-E31F-EB4E6CD5BFF3}"/>
              </a:ext>
            </a:extLst>
          </p:cNvPr>
          <p:cNvSpPr txBox="1"/>
          <p:nvPr/>
        </p:nvSpPr>
        <p:spPr>
          <a:xfrm>
            <a:off x="8592236" y="4449341"/>
            <a:ext cx="2152185" cy="461665"/>
          </a:xfrm>
          <a:prstGeom prst="rect">
            <a:avLst/>
          </a:prstGeom>
          <a:solidFill>
            <a:srgbClr val="00B0F0"/>
          </a:solidFill>
        </p:spPr>
        <p:txBody>
          <a:bodyPr wrap="square" rtlCol="0">
            <a:spAutoFit/>
          </a:bodyPr>
          <a:lstStyle/>
          <a:p>
            <a:pPr algn="ctr"/>
            <a:r>
              <a:rPr lang="en-US" sz="2400" b="1" i="1" dirty="0">
                <a:solidFill>
                  <a:schemeClr val="bg1"/>
                </a:solidFill>
                <a:latin typeface="Arial Narrow" panose="020B0604020202020204" pitchFamily="34" charset="0"/>
                <a:cs typeface="Arial Narrow" panose="020B0604020202020204" pitchFamily="34" charset="0"/>
              </a:rPr>
              <a:t>Let’s Pray!</a:t>
            </a:r>
          </a:p>
        </p:txBody>
      </p:sp>
    </p:spTree>
    <p:extLst>
      <p:ext uri="{BB962C8B-B14F-4D97-AF65-F5344CB8AC3E}">
        <p14:creationId xmlns:p14="http://schemas.microsoft.com/office/powerpoint/2010/main" val="703386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581722" y="230034"/>
            <a:ext cx="10515600" cy="1325563"/>
          </a:xfrm>
          <a:solidFill>
            <a:srgbClr val="002060"/>
          </a:solidFill>
          <a:ln w="57150">
            <a:solidFill>
              <a:schemeClr val="accent6">
                <a:lumMod val="75000"/>
              </a:schemeClr>
            </a:solidFill>
          </a:ln>
        </p:spPr>
        <p:txBody>
          <a:bodyPr/>
          <a:lstStyle/>
          <a:p>
            <a:r>
              <a:rPr lang="en-US" b="1" i="1" u="sng" dirty="0">
                <a:solidFill>
                  <a:schemeClr val="bg1"/>
                </a:solidFill>
                <a:latin typeface="Arial Narrow" panose="020B0604020202020204" pitchFamily="34" charset="0"/>
                <a:cs typeface="Arial Narrow" panose="020B0604020202020204" pitchFamily="34" charset="0"/>
              </a:rPr>
              <a:t>Notice of Non-Discrimination</a:t>
            </a:r>
            <a:br>
              <a:rPr lang="en-US" dirty="0"/>
            </a:br>
            <a:endParaRPr lang="en-US" dirty="0"/>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581722" y="1253331"/>
            <a:ext cx="7882054" cy="5392796"/>
          </a:xfrm>
          <a:solidFill>
            <a:schemeClr val="accent5">
              <a:lumMod val="60000"/>
              <a:lumOff val="40000"/>
            </a:schemeClr>
          </a:solidFill>
          <a:ln w="57150">
            <a:solidFill>
              <a:schemeClr val="accent6">
                <a:lumMod val="75000"/>
              </a:schemeClr>
            </a:solidFill>
          </a:ln>
        </p:spPr>
        <p:txBody>
          <a:bodyPr>
            <a:normAutofit fontScale="85000" lnSpcReduction="10000"/>
          </a:bodyPr>
          <a:lstStyle/>
          <a:p>
            <a:pPr marL="0" indent="0">
              <a:buNone/>
            </a:pPr>
            <a:endParaRPr lang="en-US" sz="1300" b="1" i="1" dirty="0">
              <a:solidFill>
                <a:srgbClr val="002060"/>
              </a:solidFill>
              <a:latin typeface="Arial Narrow" panose="020B0604020202020204" pitchFamily="34" charset="0"/>
              <a:cs typeface="Arial Narrow" panose="020B0604020202020204" pitchFamily="34" charset="0"/>
            </a:endParaRPr>
          </a:p>
          <a:p>
            <a:r>
              <a:rPr lang="en-US" i="1" dirty="0">
                <a:solidFill>
                  <a:srgbClr val="002060"/>
                </a:solidFill>
                <a:latin typeface="Arial Narrow" panose="020B0604020202020204" pitchFamily="34" charset="0"/>
                <a:cs typeface="Arial Narrow" panose="020B0604020202020204" pitchFamily="34" charset="0"/>
              </a:rPr>
              <a:t>Mount Vernon Nazarene University is committed </a:t>
            </a:r>
            <a:r>
              <a:rPr lang="en-US" i="1" dirty="0">
                <a:solidFill>
                  <a:srgbClr val="002060"/>
                </a:solidFill>
                <a:highlight>
                  <a:srgbClr val="FFFF00"/>
                </a:highlight>
                <a:latin typeface="Arial Narrow" panose="020B0604020202020204" pitchFamily="34" charset="0"/>
                <a:cs typeface="Arial Narrow" panose="020B0604020202020204" pitchFamily="34" charset="0"/>
              </a:rPr>
              <a:t>to fostering a non-discriminatory campus environment in which community members can learn and work</a:t>
            </a:r>
            <a:r>
              <a:rPr lang="en-US" i="1" dirty="0">
                <a:solidFill>
                  <a:srgbClr val="002060"/>
                </a:solidFill>
                <a:latin typeface="Arial Narrow" panose="020B0604020202020204" pitchFamily="34" charset="0"/>
                <a:cs typeface="Arial Narrow" panose="020B0604020202020204" pitchFamily="34" charset="0"/>
              </a:rPr>
              <a:t>. MVNU prohibits discrimination on the basis of race, sex, age, color, national origin, disability, marital status, or military service in the operation of all University programs, activities, and services.  As a </a:t>
            </a:r>
            <a:r>
              <a:rPr lang="en-US" i="1" dirty="0">
                <a:solidFill>
                  <a:srgbClr val="002060"/>
                </a:solidFill>
                <a:highlight>
                  <a:srgbClr val="FFFF00"/>
                </a:highlight>
                <a:latin typeface="Arial Narrow" panose="020B0604020202020204" pitchFamily="34" charset="0"/>
                <a:cs typeface="Arial Narrow" panose="020B0604020202020204" pitchFamily="34" charset="0"/>
              </a:rPr>
              <a:t>faith-based institution</a:t>
            </a:r>
            <a:r>
              <a:rPr lang="en-US" i="1" dirty="0">
                <a:solidFill>
                  <a:srgbClr val="002060"/>
                </a:solidFill>
                <a:latin typeface="Arial Narrow" panose="020B0604020202020204" pitchFamily="34" charset="0"/>
                <a:cs typeface="Arial Narrow" panose="020B0604020202020204" pitchFamily="34" charset="0"/>
              </a:rPr>
              <a:t>, the University is exempted from certain laws and regulations concerning discrimination. The </a:t>
            </a:r>
            <a:r>
              <a:rPr lang="en-US" i="1" dirty="0">
                <a:solidFill>
                  <a:srgbClr val="002060"/>
                </a:solidFill>
                <a:highlight>
                  <a:srgbClr val="FFFF00"/>
                </a:highlight>
                <a:latin typeface="Arial Narrow" panose="020B0604020202020204" pitchFamily="34" charset="0"/>
                <a:cs typeface="Arial Narrow" panose="020B0604020202020204" pitchFamily="34" charset="0"/>
              </a:rPr>
              <a:t>University maintains the right, with regard to its lifestyle covenant, employment, and other matters, to uphold and apply its Christian beliefs related to</a:t>
            </a:r>
            <a:r>
              <a:rPr lang="en-US" i="1" dirty="0">
                <a:solidFill>
                  <a:srgbClr val="002060"/>
                </a:solidFill>
                <a:latin typeface="Arial Narrow" panose="020B0604020202020204" pitchFamily="34" charset="0"/>
                <a:cs typeface="Arial Narrow" panose="020B0604020202020204" pitchFamily="34" charset="0"/>
              </a:rPr>
              <a:t>, among other issues, marriage, sex (gender), gender identity, sexual orientation, and sexual activity to the fullest extent permitted by law. Thus, MVNU attempts to </a:t>
            </a:r>
            <a:r>
              <a:rPr lang="en-US" i="1" dirty="0">
                <a:solidFill>
                  <a:srgbClr val="002060"/>
                </a:solidFill>
                <a:highlight>
                  <a:srgbClr val="FFFF00"/>
                </a:highlight>
                <a:latin typeface="Arial Narrow" panose="020B0604020202020204" pitchFamily="34" charset="0"/>
                <a:cs typeface="Arial Narrow" panose="020B0604020202020204" pitchFamily="34" charset="0"/>
              </a:rPr>
              <a:t>make all policies and decisions within the doctrinal and moral convictions of the Church of the Nazarene </a:t>
            </a:r>
            <a:r>
              <a:rPr lang="en-US" i="1" dirty="0">
                <a:solidFill>
                  <a:srgbClr val="002060"/>
                </a:solidFill>
                <a:latin typeface="Arial Narrow" panose="020B0604020202020204" pitchFamily="34" charset="0"/>
                <a:cs typeface="Arial Narrow" panose="020B0604020202020204" pitchFamily="34" charset="0"/>
              </a:rPr>
              <a:t>(e.g., Articles of Faith, Covenant of Christian Conduct including the Statement on Human Sexuality and Marriage, Covenant of Christian Character, and the Statement on Discrimination, 915).</a:t>
            </a:r>
          </a:p>
          <a:p>
            <a:endParaRPr lang="en-US" dirty="0"/>
          </a:p>
        </p:txBody>
      </p:sp>
      <p:pic>
        <p:nvPicPr>
          <p:cNvPr id="5" name="Picture 4">
            <a:extLst>
              <a:ext uri="{FF2B5EF4-FFF2-40B4-BE49-F238E27FC236}">
                <a16:creationId xmlns:a16="http://schemas.microsoft.com/office/drawing/2014/main" id="{8C9B5D6A-B687-5536-B619-B8AE03364637}"/>
              </a:ext>
            </a:extLst>
          </p:cNvPr>
          <p:cNvPicPr>
            <a:picLocks noChangeAspect="1"/>
          </p:cNvPicPr>
          <p:nvPr/>
        </p:nvPicPr>
        <p:blipFill>
          <a:blip r:embed="rId2"/>
          <a:stretch>
            <a:fillRect/>
          </a:stretch>
        </p:blipFill>
        <p:spPr>
          <a:xfrm>
            <a:off x="8766716" y="2180062"/>
            <a:ext cx="3122341" cy="3122341"/>
          </a:xfrm>
          <a:prstGeom prst="rect">
            <a:avLst/>
          </a:prstGeom>
          <a:ln w="57150">
            <a:solidFill>
              <a:schemeClr val="accent6">
                <a:lumMod val="75000"/>
              </a:schemeClr>
            </a:solidFill>
          </a:ln>
        </p:spPr>
      </p:pic>
    </p:spTree>
    <p:extLst>
      <p:ext uri="{BB962C8B-B14F-4D97-AF65-F5344CB8AC3E}">
        <p14:creationId xmlns:p14="http://schemas.microsoft.com/office/powerpoint/2010/main" val="4033632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E5FC-EF56-A642-1E51-ACE17C943599}"/>
              </a:ext>
            </a:extLst>
          </p:cNvPr>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a:lstStyle/>
          <a:p>
            <a:r>
              <a:rPr lang="en-US" b="1" i="1" dirty="0">
                <a:solidFill>
                  <a:schemeClr val="bg1"/>
                </a:solidFill>
                <a:latin typeface="Arial Narrow" panose="020B0604020202020204" pitchFamily="34" charset="0"/>
                <a:cs typeface="Arial Narrow" panose="020B0604020202020204" pitchFamily="34" charset="0"/>
              </a:rPr>
              <a:t>Scripture supports our mission  </a:t>
            </a:r>
          </a:p>
        </p:txBody>
      </p:sp>
      <p:sp>
        <p:nvSpPr>
          <p:cNvPr id="3" name="Content Placeholder 2">
            <a:extLst>
              <a:ext uri="{FF2B5EF4-FFF2-40B4-BE49-F238E27FC236}">
                <a16:creationId xmlns:a16="http://schemas.microsoft.com/office/drawing/2014/main" id="{0DC51E96-9D0D-98F3-F6B3-124080EC6C32}"/>
              </a:ext>
            </a:extLst>
          </p:cNvPr>
          <p:cNvSpPr>
            <a:spLocks noGrp="1"/>
          </p:cNvSpPr>
          <p:nvPr>
            <p:ph idx="1"/>
          </p:nvPr>
        </p:nvSpPr>
        <p:spPr>
          <a:xfrm>
            <a:off x="838200" y="1825625"/>
            <a:ext cx="10515600" cy="4667250"/>
          </a:xfrm>
          <a:solidFill>
            <a:schemeClr val="accent1">
              <a:lumMod val="20000"/>
              <a:lumOff val="80000"/>
            </a:schemeClr>
          </a:solidFill>
        </p:spPr>
        <p:txBody>
          <a:bodyPr>
            <a:noAutofit/>
          </a:bodyPr>
          <a:lstStyle/>
          <a:p>
            <a:pPr marL="0" indent="0" algn="ctr">
              <a:buNone/>
            </a:pPr>
            <a:endParaRPr lang="en-US" sz="800" b="1" i="1" dirty="0">
              <a:solidFill>
                <a:srgbClr val="002060"/>
              </a:solidFill>
              <a:latin typeface="Arial Narrow" panose="020B0604020202020204" pitchFamily="34" charset="0"/>
              <a:cs typeface="Arial Narrow" panose="020B0604020202020204" pitchFamily="34" charset="0"/>
            </a:endParaRPr>
          </a:p>
          <a:p>
            <a:pPr marL="0" indent="0" algn="ctr">
              <a:buNone/>
            </a:pPr>
            <a:endParaRPr lang="en-US" sz="800" b="1" i="1" dirty="0">
              <a:solidFill>
                <a:srgbClr val="002060"/>
              </a:solidFill>
              <a:latin typeface="Arial Narrow" panose="020B0604020202020204" pitchFamily="34" charset="0"/>
              <a:cs typeface="Arial Narrow" panose="020B0604020202020204" pitchFamily="34" charset="0"/>
            </a:endParaRPr>
          </a:p>
          <a:p>
            <a:pPr marL="0" indent="0" algn="ctr">
              <a:buNone/>
            </a:pPr>
            <a:r>
              <a:rPr lang="en-US" sz="3600" b="1" i="1" dirty="0">
                <a:solidFill>
                  <a:srgbClr val="002060"/>
                </a:solidFill>
                <a:latin typeface="Arial Narrow" panose="020B0604020202020204" pitchFamily="34" charset="0"/>
                <a:cs typeface="Arial Narrow" panose="020B0604020202020204" pitchFamily="34" charset="0"/>
              </a:rPr>
              <a:t>“You, my brothers and sisters, were called to be free. But do not use your freedom to indulge the flesh; rather, </a:t>
            </a:r>
            <a:r>
              <a:rPr lang="en-US" sz="3600" b="1" i="1" u="sng" dirty="0">
                <a:solidFill>
                  <a:srgbClr val="002060"/>
                </a:solidFill>
                <a:latin typeface="Arial Narrow" panose="020B0604020202020204" pitchFamily="34" charset="0"/>
                <a:cs typeface="Arial Narrow" panose="020B0604020202020204" pitchFamily="34" charset="0"/>
              </a:rPr>
              <a:t>serve one another humbly in love</a:t>
            </a:r>
            <a:r>
              <a:rPr lang="en-US" sz="3600" b="1" i="1" dirty="0">
                <a:solidFill>
                  <a:srgbClr val="002060"/>
                </a:solidFill>
                <a:latin typeface="Arial Narrow" panose="020B0604020202020204" pitchFamily="34" charset="0"/>
                <a:cs typeface="Arial Narrow" panose="020B0604020202020204" pitchFamily="34" charset="0"/>
              </a:rPr>
              <a:t>. For the </a:t>
            </a:r>
            <a:r>
              <a:rPr lang="en-US" sz="3600" b="1" i="1" u="sng" dirty="0">
                <a:solidFill>
                  <a:srgbClr val="002060"/>
                </a:solidFill>
                <a:latin typeface="Arial Narrow" panose="020B0604020202020204" pitchFamily="34" charset="0"/>
                <a:cs typeface="Arial Narrow" panose="020B0604020202020204" pitchFamily="34" charset="0"/>
              </a:rPr>
              <a:t>entire law </a:t>
            </a:r>
            <a:r>
              <a:rPr lang="en-US" sz="3600" b="1" i="1" dirty="0">
                <a:solidFill>
                  <a:srgbClr val="002060"/>
                </a:solidFill>
                <a:latin typeface="Arial Narrow" panose="020B0604020202020204" pitchFamily="34" charset="0"/>
                <a:cs typeface="Arial Narrow" panose="020B0604020202020204" pitchFamily="34" charset="0"/>
              </a:rPr>
              <a:t>is fulfilled in keeping this one command: “</a:t>
            </a:r>
            <a:r>
              <a:rPr lang="en-US" sz="3600" b="1" i="1" u="sng" dirty="0">
                <a:solidFill>
                  <a:srgbClr val="002060"/>
                </a:solidFill>
                <a:latin typeface="Arial Narrow" panose="020B0604020202020204" pitchFamily="34" charset="0"/>
                <a:cs typeface="Arial Narrow" panose="020B0604020202020204" pitchFamily="34" charset="0"/>
              </a:rPr>
              <a:t>Love</a:t>
            </a:r>
            <a:r>
              <a:rPr lang="en-US" sz="3600" b="1" i="1" dirty="0">
                <a:solidFill>
                  <a:srgbClr val="002060"/>
                </a:solidFill>
                <a:latin typeface="Arial Narrow" panose="020B0604020202020204" pitchFamily="34" charset="0"/>
                <a:cs typeface="Arial Narrow" panose="020B0604020202020204" pitchFamily="34" charset="0"/>
              </a:rPr>
              <a:t> your </a:t>
            </a:r>
            <a:r>
              <a:rPr lang="en-US" sz="3600" b="1" i="1" u="sng" dirty="0">
                <a:solidFill>
                  <a:srgbClr val="002060"/>
                </a:solidFill>
                <a:latin typeface="Arial Narrow" panose="020B0604020202020204" pitchFamily="34" charset="0"/>
                <a:cs typeface="Arial Narrow" panose="020B0604020202020204" pitchFamily="34" charset="0"/>
              </a:rPr>
              <a:t>neighbor as yourself</a:t>
            </a:r>
            <a:r>
              <a:rPr lang="en-US" sz="3600" b="1" i="1" dirty="0">
                <a:solidFill>
                  <a:srgbClr val="002060"/>
                </a:solidFill>
                <a:latin typeface="Arial Narrow" panose="020B0604020202020204" pitchFamily="34" charset="0"/>
                <a:cs typeface="Arial Narrow" panose="020B0604020202020204" pitchFamily="34" charset="0"/>
              </a:rPr>
              <a:t>.”              </a:t>
            </a:r>
          </a:p>
          <a:p>
            <a:pPr marL="0" indent="0" algn="ctr">
              <a:buNone/>
            </a:pPr>
            <a:r>
              <a:rPr lang="en-US" sz="3600" b="1" i="1" dirty="0">
                <a:solidFill>
                  <a:srgbClr val="002060"/>
                </a:solidFill>
                <a:latin typeface="Arial Narrow" panose="020B0604020202020204" pitchFamily="34" charset="0"/>
                <a:cs typeface="Arial Narrow" panose="020B0604020202020204" pitchFamily="34" charset="0"/>
              </a:rPr>
              <a:t>Gal. 5:13-14 (NIV)</a:t>
            </a:r>
          </a:p>
          <a:p>
            <a:pPr marL="0" indent="0">
              <a:spcBef>
                <a:spcPts val="0"/>
              </a:spcBef>
              <a:buNone/>
            </a:pPr>
            <a:endParaRPr lang="en-US" sz="1800" dirty="0"/>
          </a:p>
        </p:txBody>
      </p:sp>
      <p:pic>
        <p:nvPicPr>
          <p:cNvPr id="7" name="Picture 6">
            <a:extLst>
              <a:ext uri="{FF2B5EF4-FFF2-40B4-BE49-F238E27FC236}">
                <a16:creationId xmlns:a16="http://schemas.microsoft.com/office/drawing/2014/main" id="{51EBABAE-1094-3B9F-F472-4F51F0443523}"/>
              </a:ext>
            </a:extLst>
          </p:cNvPr>
          <p:cNvPicPr>
            <a:picLocks noChangeAspect="1"/>
          </p:cNvPicPr>
          <p:nvPr/>
        </p:nvPicPr>
        <p:blipFill>
          <a:blip r:embed="rId2"/>
          <a:stretch>
            <a:fillRect/>
          </a:stretch>
        </p:blipFill>
        <p:spPr>
          <a:xfrm>
            <a:off x="8605253" y="392906"/>
            <a:ext cx="1270000" cy="1270000"/>
          </a:xfrm>
          <a:prstGeom prst="rect">
            <a:avLst/>
          </a:prstGeom>
          <a:ln w="28575">
            <a:solidFill>
              <a:schemeClr val="tx1"/>
            </a:solidFill>
          </a:ln>
        </p:spPr>
      </p:pic>
    </p:spTree>
    <p:extLst>
      <p:ext uri="{BB962C8B-B14F-4D97-AF65-F5344CB8AC3E}">
        <p14:creationId xmlns:p14="http://schemas.microsoft.com/office/powerpoint/2010/main" val="4294292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A0F5E6-1E86-3572-4668-1C2E91A08EB3}"/>
              </a:ext>
            </a:extLst>
          </p:cNvPr>
          <p:cNvSpPr>
            <a:spLocks noGrp="1"/>
          </p:cNvSpPr>
          <p:nvPr>
            <p:ph idx="1"/>
          </p:nvPr>
        </p:nvSpPr>
        <p:spPr>
          <a:xfrm>
            <a:off x="947737" y="3784759"/>
            <a:ext cx="10515600" cy="2399585"/>
          </a:xfrm>
          <a:solidFill>
            <a:schemeClr val="accent6">
              <a:lumMod val="75000"/>
            </a:schemeClr>
          </a:solidFill>
        </p:spPr>
        <p:txBody>
          <a:bodyPr>
            <a:normAutofit/>
          </a:bodyPr>
          <a:lstStyle/>
          <a:p>
            <a:pPr marL="0" indent="0" algn="ctr">
              <a:buNone/>
            </a:pPr>
            <a:endParaRPr lang="en-US" sz="1400" dirty="0">
              <a:solidFill>
                <a:schemeClr val="bg1"/>
              </a:solidFill>
            </a:endParaRPr>
          </a:p>
          <a:p>
            <a:pPr marL="0" indent="0" algn="ctr">
              <a:buNone/>
            </a:pPr>
            <a:r>
              <a:rPr lang="en-US" sz="4000" b="1" dirty="0">
                <a:solidFill>
                  <a:schemeClr val="bg1"/>
                </a:solidFill>
              </a:rPr>
              <a:t>2 Civil Rights Policies </a:t>
            </a:r>
          </a:p>
          <a:p>
            <a:pPr algn="ctr"/>
            <a:r>
              <a:rPr lang="en-US" sz="3200" i="1" dirty="0">
                <a:solidFill>
                  <a:schemeClr val="bg1"/>
                </a:solidFill>
              </a:rPr>
              <a:t>Discrimination, Harassment, Sexual Misconduct</a:t>
            </a:r>
          </a:p>
          <a:p>
            <a:pPr algn="ctr"/>
            <a:r>
              <a:rPr lang="en-US" sz="3200" i="1" dirty="0">
                <a:solidFill>
                  <a:schemeClr val="bg1"/>
                </a:solidFill>
              </a:rPr>
              <a:t>Resolving Complaints under ADA/Section 505</a:t>
            </a:r>
          </a:p>
        </p:txBody>
      </p:sp>
      <p:pic>
        <p:nvPicPr>
          <p:cNvPr id="5" name="Picture 4">
            <a:extLst>
              <a:ext uri="{FF2B5EF4-FFF2-40B4-BE49-F238E27FC236}">
                <a16:creationId xmlns:a16="http://schemas.microsoft.com/office/drawing/2014/main" id="{2D3DC634-C802-D6C2-DE42-035BF8B340EE}"/>
              </a:ext>
            </a:extLst>
          </p:cNvPr>
          <p:cNvPicPr>
            <a:picLocks noChangeAspect="1"/>
          </p:cNvPicPr>
          <p:nvPr/>
        </p:nvPicPr>
        <p:blipFill>
          <a:blip r:embed="rId2"/>
          <a:stretch>
            <a:fillRect/>
          </a:stretch>
        </p:blipFill>
        <p:spPr>
          <a:xfrm>
            <a:off x="3752849" y="-876211"/>
            <a:ext cx="4905375" cy="4905375"/>
          </a:xfrm>
          <a:prstGeom prst="rect">
            <a:avLst/>
          </a:prstGeom>
        </p:spPr>
      </p:pic>
      <p:sp>
        <p:nvSpPr>
          <p:cNvPr id="6" name="TextBox 5">
            <a:extLst>
              <a:ext uri="{FF2B5EF4-FFF2-40B4-BE49-F238E27FC236}">
                <a16:creationId xmlns:a16="http://schemas.microsoft.com/office/drawing/2014/main" id="{A389367A-3B20-E87B-6463-53892DCF9492}"/>
              </a:ext>
            </a:extLst>
          </p:cNvPr>
          <p:cNvSpPr txBox="1"/>
          <p:nvPr/>
        </p:nvSpPr>
        <p:spPr>
          <a:xfrm>
            <a:off x="3843337" y="5862386"/>
            <a:ext cx="4814887" cy="1107996"/>
          </a:xfrm>
          <a:prstGeom prst="rect">
            <a:avLst/>
          </a:prstGeom>
          <a:noFill/>
        </p:spPr>
        <p:txBody>
          <a:bodyPr wrap="square" rtlCol="0">
            <a:spAutoFit/>
          </a:bodyPr>
          <a:lstStyle/>
          <a:p>
            <a:pPr algn="ctr"/>
            <a:endParaRPr lang="en-US" sz="2400" i="1" dirty="0"/>
          </a:p>
          <a:p>
            <a:pPr algn="ctr"/>
            <a:r>
              <a:rPr lang="en-US" sz="2400" i="1" dirty="0"/>
              <a:t>Find these at </a:t>
            </a:r>
            <a:r>
              <a:rPr lang="en-US" sz="2400" i="1" dirty="0">
                <a:hlinkClick r:id="rId3"/>
              </a:rPr>
              <a:t>www.mvnu.edu/titleix</a:t>
            </a:r>
            <a:endParaRPr lang="en-US" sz="2400" i="1" dirty="0"/>
          </a:p>
          <a:p>
            <a:endParaRPr lang="en-US" dirty="0"/>
          </a:p>
        </p:txBody>
      </p:sp>
      <p:sp>
        <p:nvSpPr>
          <p:cNvPr id="2" name="TextBox 1">
            <a:extLst>
              <a:ext uri="{FF2B5EF4-FFF2-40B4-BE49-F238E27FC236}">
                <a16:creationId xmlns:a16="http://schemas.microsoft.com/office/drawing/2014/main" id="{0568B135-9004-FF48-997B-222FC6AE9BD2}"/>
              </a:ext>
            </a:extLst>
          </p:cNvPr>
          <p:cNvSpPr txBox="1"/>
          <p:nvPr/>
        </p:nvSpPr>
        <p:spPr>
          <a:xfrm>
            <a:off x="947737" y="2828835"/>
            <a:ext cx="10515600" cy="1200329"/>
          </a:xfrm>
          <a:prstGeom prst="rect">
            <a:avLst/>
          </a:prstGeom>
          <a:solidFill>
            <a:srgbClr val="002060"/>
          </a:solidFill>
        </p:spPr>
        <p:txBody>
          <a:bodyPr wrap="square" rtlCol="0">
            <a:spAutoFit/>
          </a:bodyPr>
          <a:lstStyle/>
          <a:p>
            <a:pPr algn="ctr"/>
            <a:r>
              <a:rPr lang="en-US" sz="2400" b="1" i="1" dirty="0">
                <a:solidFill>
                  <a:schemeClr val="bg1"/>
                </a:solidFill>
                <a:latin typeface="Arial Narrow" panose="020B0604020202020204" pitchFamily="34" charset="0"/>
                <a:cs typeface="Arial Narrow" panose="020B0604020202020204" pitchFamily="34" charset="0"/>
              </a:rPr>
              <a:t>It is both our legal duty and our moral obligation to foster a non-discriminatory campus environment because we are an intentionally Christian community where it’s members should be able to flourish in their learning or working environments.</a:t>
            </a:r>
          </a:p>
        </p:txBody>
      </p:sp>
    </p:spTree>
    <p:extLst>
      <p:ext uri="{BB962C8B-B14F-4D97-AF65-F5344CB8AC3E}">
        <p14:creationId xmlns:p14="http://schemas.microsoft.com/office/powerpoint/2010/main" val="2851677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9BCCBABA-4E80-697B-B17D-FB1C5634556C}"/>
              </a:ext>
            </a:extLst>
          </p:cNvPr>
          <p:cNvSpPr>
            <a:spLocks noChangeArrowheads="1"/>
          </p:cNvSpPr>
          <p:nvPr/>
        </p:nvSpPr>
        <p:spPr bwMode="auto">
          <a:xfrm>
            <a:off x="1156007" y="223002"/>
            <a:ext cx="10593659" cy="2092881"/>
          </a:xfrm>
          <a:prstGeom prst="rect">
            <a:avLst/>
          </a:prstGeom>
          <a:solidFill>
            <a:schemeClr val="accent5">
              <a:lumMod val="60000"/>
              <a:lumOff val="40000"/>
            </a:schemeClr>
          </a:solidFill>
          <a:ln w="28575">
            <a:solidFill>
              <a:srgbClr val="2550AC"/>
            </a:solid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2550AC"/>
                </a:solidFill>
                <a:effectLst/>
                <a:latin typeface="+mn-lt"/>
                <a:ea typeface="Times New Roman" panose="02020603050405020304" pitchFamily="18" charset="0"/>
              </a:rPr>
              <a:t>MVNU</a:t>
            </a:r>
            <a:r>
              <a:rPr kumimoji="0" lang="en-US" altLang="en-US" sz="2000" b="1" i="0" u="none" strike="noStrike" cap="none" normalizeH="0" baseline="0" dirty="0">
                <a:ln>
                  <a:noFill/>
                </a:ln>
                <a:solidFill>
                  <a:schemeClr val="bg1"/>
                </a:solidFill>
                <a:effectLst/>
                <a:latin typeface="+mn-lt"/>
                <a:ea typeface="Times New Roman" panose="02020603050405020304" pitchFamily="18" charset="0"/>
              </a:rPr>
              <a:t> is committed to </a:t>
            </a:r>
            <a:r>
              <a:rPr kumimoji="0" lang="en-US" altLang="en-US" sz="2000" b="1" i="0" u="sng" strike="noStrike" cap="none" normalizeH="0" baseline="0" dirty="0">
                <a:ln>
                  <a:noFill/>
                </a:ln>
                <a:solidFill>
                  <a:schemeClr val="bg1"/>
                </a:solidFill>
                <a:effectLst/>
                <a:latin typeface="+mn-lt"/>
                <a:ea typeface="Times New Roman" panose="02020603050405020304" pitchFamily="18" charset="0"/>
              </a:rPr>
              <a:t>fostering a climate free from discrimination and harassment</a:t>
            </a:r>
            <a:r>
              <a:rPr kumimoji="0" lang="en-US" altLang="en-US" sz="2000" b="1" i="0" u="none" strike="noStrike" cap="none" normalizeH="0" baseline="0" dirty="0">
                <a:ln>
                  <a:noFill/>
                </a:ln>
                <a:solidFill>
                  <a:schemeClr val="bg1"/>
                </a:solidFill>
                <a:effectLst/>
                <a:latin typeface="+mn-lt"/>
                <a:ea typeface="Times New Roman" panose="02020603050405020304" pitchFamily="18" charset="0"/>
              </a:rPr>
              <a:t>, through clear and effective policies, a coordinated education and prevention program, and prompt and equitable procedures for resolution of reports of conduct prohibited under this policy. The University encourages all members of its community to participate in the process of </a:t>
            </a:r>
            <a:r>
              <a:rPr kumimoji="0" lang="en-US" altLang="en-US" sz="2000" b="1" i="0" u="sng" strike="noStrike" cap="none" normalizeH="0" baseline="0" dirty="0">
                <a:ln>
                  <a:noFill/>
                </a:ln>
                <a:solidFill>
                  <a:schemeClr val="bg1"/>
                </a:solidFill>
                <a:effectLst/>
                <a:latin typeface="+mn-lt"/>
                <a:ea typeface="Times New Roman" panose="02020603050405020304" pitchFamily="18" charset="0"/>
              </a:rPr>
              <a:t>creating a safe, welcoming and respectful environment on campus.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sng"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5F147FD5-353A-0846-7268-C1D25790558C}"/>
              </a:ext>
            </a:extLst>
          </p:cNvPr>
          <p:cNvSpPr txBox="1"/>
          <p:nvPr/>
        </p:nvSpPr>
        <p:spPr>
          <a:xfrm>
            <a:off x="442330" y="2315883"/>
            <a:ext cx="11307336" cy="4678204"/>
          </a:xfrm>
          <a:prstGeom prst="rect">
            <a:avLst/>
          </a:prstGeom>
          <a:noFill/>
        </p:spPr>
        <p:txBody>
          <a:bodyPr wrap="square" rtlCol="0">
            <a:spAutoFit/>
          </a:bodyPr>
          <a:lstStyle/>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cs typeface="Times New Roman" panose="02020603050405020304" pitchFamily="18" charset="0"/>
              </a:rPr>
              <a:t>Title VI</a:t>
            </a:r>
            <a:r>
              <a:rPr lang="en-US" altLang="en-US" sz="2000" dirty="0">
                <a:ea typeface="Times New Roman" panose="02020603050405020304" pitchFamily="18" charset="0"/>
                <a:cs typeface="Times New Roman" panose="02020603050405020304" pitchFamily="18" charset="0"/>
              </a:rPr>
              <a:t>, 42 U.S.C. § 2000d et seq., was enacted as part of the landmark Civil Rights Act of 1964. It prohibits discrimination on the basis of race, color, and national origin in programs and activities receiving federal financial assistance.</a:t>
            </a:r>
            <a:endParaRPr kumimoji="0" lang="en-US" altLang="en-US" sz="20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cs typeface="Times New Roman" panose="02020603050405020304" pitchFamily="18" charset="0"/>
              </a:rPr>
              <a:t>Title VII,</a:t>
            </a:r>
            <a:r>
              <a:rPr lang="en-US" altLang="en-US" sz="2000" dirty="0">
                <a:ea typeface="Times New Roman" panose="02020603050405020304" pitchFamily="18" charset="0"/>
                <a:cs typeface="Times New Roman" panose="02020603050405020304" pitchFamily="18" charset="0"/>
              </a:rPr>
              <a:t> 42 U.S.C. § 2000e et seq., of the Civil Rights Act of 1964 helps protect individuals from discrimination in the workplace.</a:t>
            </a:r>
            <a:r>
              <a:rPr lang="en-US" altLang="en-US" sz="2000" b="1" dirty="0">
                <a:ea typeface="Times New Roman" panose="02020603050405020304" pitchFamily="18" charset="0"/>
                <a:cs typeface="Times New Roman" panose="02020603050405020304" pitchFamily="18" charset="0"/>
              </a:rPr>
              <a:t> </a:t>
            </a:r>
            <a:r>
              <a:rPr lang="en-US" altLang="en-US" sz="2000" dirty="0">
                <a:ea typeface="Times New Roman" panose="02020603050405020304" pitchFamily="18" charset="0"/>
                <a:cs typeface="Times New Roman" panose="02020603050405020304" pitchFamily="18" charset="0"/>
              </a:rPr>
              <a:t>It prohibits employment discrimination based upon race, color, national origin, sex and religion. Title VII also protects against harassment, which can be any physical or vocal conduct that creates an intimidating, hostile or offensive work environment. Conduct can be harassment if it interferes with a person's work performance.</a:t>
            </a:r>
            <a:endParaRPr kumimoji="0" lang="en-US" altLang="en-US" sz="20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Wingdings" pitchFamily="2" charset="2"/>
              <a:buChar char="Ø"/>
            </a:pPr>
            <a:r>
              <a:rPr lang="en-US" altLang="en-US" sz="2000" b="1" dirty="0">
                <a:solidFill>
                  <a:srgbClr val="000000"/>
                </a:solidFill>
                <a:ea typeface="Times New Roman" panose="02020603050405020304" pitchFamily="18" charset="0"/>
                <a:cs typeface="Times New Roman" panose="02020603050405020304" pitchFamily="18" charset="0"/>
              </a:rPr>
              <a:t>Title IX, </a:t>
            </a:r>
            <a:r>
              <a:rPr lang="en-US" altLang="en-US" sz="2000" dirty="0">
                <a:solidFill>
                  <a:srgbClr val="000000"/>
                </a:solidFill>
                <a:ea typeface="Calibri" panose="020F0502020204030204" pitchFamily="34" charset="0"/>
                <a:cs typeface="Times New Roman" panose="02020603050405020304" pitchFamily="18" charset="0"/>
              </a:rPr>
              <a:t>20 U.S.C. §1681 et seq., of the Title IX of the Education Amendments of 1972 protects people from discrimination based on sex in education programs or activities that receive federal financial assistance. </a:t>
            </a:r>
          </a:p>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rPr>
              <a:t>ADA </a:t>
            </a:r>
            <a:r>
              <a:rPr lang="en-US" altLang="en-US" sz="2000" dirty="0">
                <a:ea typeface="Times New Roman" panose="02020603050405020304" pitchFamily="18" charset="0"/>
              </a:rPr>
              <a:t>(The Americans with Disabilities Act of 1990), 42 U.S.C. §12101 and the </a:t>
            </a:r>
            <a:r>
              <a:rPr lang="en-US" altLang="en-US" sz="2000" b="1" dirty="0">
                <a:ea typeface="Times New Roman" panose="02020603050405020304" pitchFamily="18" charset="0"/>
              </a:rPr>
              <a:t>Rehabilitation Act of 1973, Section 504</a:t>
            </a:r>
            <a:r>
              <a:rPr lang="en-US" altLang="en-US" sz="2000" dirty="0">
                <a:ea typeface="Times New Roman" panose="02020603050405020304" pitchFamily="18" charset="0"/>
              </a:rPr>
              <a:t> is a civil rights law that prohibits discrimination against people with disabilities in programs that receive financial assistance</a:t>
            </a:r>
            <a:r>
              <a:rPr lang="en-US" altLang="en-US" sz="2000" dirty="0"/>
              <a:t> </a:t>
            </a:r>
          </a:p>
          <a:p>
            <a:endParaRPr lang="en-US" dirty="0"/>
          </a:p>
        </p:txBody>
      </p:sp>
      <p:sp>
        <p:nvSpPr>
          <p:cNvPr id="19" name="Curved Down Arrow 18">
            <a:extLst>
              <a:ext uri="{FF2B5EF4-FFF2-40B4-BE49-F238E27FC236}">
                <a16:creationId xmlns:a16="http://schemas.microsoft.com/office/drawing/2014/main" id="{3658A9E7-7FB3-99FD-49C9-FBF276C14571}"/>
              </a:ext>
            </a:extLst>
          </p:cNvPr>
          <p:cNvSpPr/>
          <p:nvPr/>
        </p:nvSpPr>
        <p:spPr>
          <a:xfrm rot="4812466">
            <a:off x="10748208" y="2392446"/>
            <a:ext cx="1601623" cy="764797"/>
          </a:xfrm>
          <a:prstGeom prst="curvedDownArrow">
            <a:avLst>
              <a:gd name="adj1" fmla="val 25000"/>
              <a:gd name="adj2" fmla="val 50000"/>
              <a:gd name="adj3" fmla="val 268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Graphic 20" descr="Scales of justice">
            <a:extLst>
              <a:ext uri="{FF2B5EF4-FFF2-40B4-BE49-F238E27FC236}">
                <a16:creationId xmlns:a16="http://schemas.microsoft.com/office/drawing/2014/main" id="{07CA7A4F-9B9B-F11B-7ADF-B082BA9FBE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36699" y="1606215"/>
            <a:ext cx="709668" cy="709668"/>
          </a:xfrm>
          <a:prstGeom prst="rect">
            <a:avLst/>
          </a:prstGeom>
        </p:spPr>
      </p:pic>
      <p:pic>
        <p:nvPicPr>
          <p:cNvPr id="23" name="Picture 22">
            <a:extLst>
              <a:ext uri="{FF2B5EF4-FFF2-40B4-BE49-F238E27FC236}">
                <a16:creationId xmlns:a16="http://schemas.microsoft.com/office/drawing/2014/main" id="{647B86B5-2489-2927-DFF8-CD0BBCD8D1BA}"/>
              </a:ext>
            </a:extLst>
          </p:cNvPr>
          <p:cNvPicPr>
            <a:picLocks noChangeAspect="1"/>
          </p:cNvPicPr>
          <p:nvPr/>
        </p:nvPicPr>
        <p:blipFill>
          <a:blip r:embed="rId4"/>
          <a:stretch>
            <a:fillRect/>
          </a:stretch>
        </p:blipFill>
        <p:spPr>
          <a:xfrm>
            <a:off x="143727" y="718617"/>
            <a:ext cx="828288" cy="828288"/>
          </a:xfrm>
          <a:prstGeom prst="rect">
            <a:avLst/>
          </a:prstGeom>
        </p:spPr>
      </p:pic>
    </p:spTree>
    <p:extLst>
      <p:ext uri="{BB962C8B-B14F-4D97-AF65-F5344CB8AC3E}">
        <p14:creationId xmlns:p14="http://schemas.microsoft.com/office/powerpoint/2010/main" val="2660701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A4FDEA-8215-E843-DC33-F8F5AF40654C}"/>
              </a:ext>
            </a:extLst>
          </p:cNvPr>
          <p:cNvPicPr>
            <a:picLocks noChangeAspect="1"/>
          </p:cNvPicPr>
          <p:nvPr/>
        </p:nvPicPr>
        <p:blipFill>
          <a:blip r:embed="rId2"/>
          <a:stretch>
            <a:fillRect/>
          </a:stretch>
        </p:blipFill>
        <p:spPr>
          <a:xfrm>
            <a:off x="6701641" y="201880"/>
            <a:ext cx="4176272" cy="6454239"/>
          </a:xfrm>
          <a:prstGeom prst="rect">
            <a:avLst/>
          </a:prstGeom>
          <a:ln w="57150">
            <a:solidFill>
              <a:srgbClr val="00B0F0"/>
            </a:solidFill>
          </a:ln>
        </p:spPr>
      </p:pic>
      <p:sp>
        <p:nvSpPr>
          <p:cNvPr id="8" name="TextBox 7">
            <a:extLst>
              <a:ext uri="{FF2B5EF4-FFF2-40B4-BE49-F238E27FC236}">
                <a16:creationId xmlns:a16="http://schemas.microsoft.com/office/drawing/2014/main" id="{484BB01A-832F-7BDD-9D04-4638A1D0ABF4}"/>
              </a:ext>
            </a:extLst>
          </p:cNvPr>
          <p:cNvSpPr txBox="1"/>
          <p:nvPr/>
        </p:nvSpPr>
        <p:spPr>
          <a:xfrm>
            <a:off x="724749" y="1586483"/>
            <a:ext cx="5035138" cy="4801314"/>
          </a:xfrm>
          <a:prstGeom prst="rect">
            <a:avLst/>
          </a:prstGeom>
          <a:solidFill>
            <a:srgbClr val="00B0F0"/>
          </a:solidFill>
          <a:ln w="57150">
            <a:solidFill>
              <a:srgbClr val="002060"/>
            </a:solidFill>
          </a:ln>
        </p:spPr>
        <p:txBody>
          <a:bodyPr wrap="square" rtlCol="0">
            <a:spAutoFit/>
          </a:bodyPr>
          <a:lstStyle/>
          <a:p>
            <a:r>
              <a:rPr lang="en-US" sz="3600" b="1" i="1" dirty="0">
                <a:solidFill>
                  <a:schemeClr val="bg1"/>
                </a:solidFill>
                <a:latin typeface="Arial Narrow" panose="020B0604020202020204" pitchFamily="34" charset="0"/>
                <a:cs typeface="Arial Narrow" panose="020B0604020202020204" pitchFamily="34" charset="0"/>
              </a:rPr>
              <a:t>CAMPUS POSTER</a:t>
            </a:r>
          </a:p>
          <a:p>
            <a:endParaRPr lang="en-US" sz="2400" dirty="0">
              <a:solidFill>
                <a:schemeClr val="bg1"/>
              </a:solidFill>
            </a:endParaRPr>
          </a:p>
          <a:p>
            <a:pPr marL="285750" indent="-285750">
              <a:buFont typeface="Wingdings" pitchFamily="2" charset="2"/>
              <a:buChar char="Ø"/>
            </a:pPr>
            <a:r>
              <a:rPr lang="en-US" sz="2800" b="1" dirty="0">
                <a:solidFill>
                  <a:schemeClr val="accent1">
                    <a:lumMod val="75000"/>
                  </a:schemeClr>
                </a:solidFill>
              </a:rPr>
              <a:t>STOP</a:t>
            </a:r>
          </a:p>
          <a:p>
            <a:pPr marL="742950" lvl="1" indent="-285750">
              <a:buFont typeface="Wingdings" pitchFamily="2" charset="2"/>
              <a:buChar char="Ø"/>
            </a:pPr>
            <a:r>
              <a:rPr lang="en-US" sz="2400" dirty="0">
                <a:solidFill>
                  <a:schemeClr val="bg1"/>
                </a:solidFill>
              </a:rPr>
              <a:t>Stop the discrimination or harassment</a:t>
            </a:r>
          </a:p>
          <a:p>
            <a:pPr marL="285750" indent="-285750">
              <a:buFont typeface="Wingdings" pitchFamily="2" charset="2"/>
              <a:buChar char="Ø"/>
            </a:pPr>
            <a:endParaRPr lang="en-US" sz="2400" dirty="0">
              <a:solidFill>
                <a:schemeClr val="bg1"/>
              </a:solidFill>
            </a:endParaRPr>
          </a:p>
          <a:p>
            <a:pPr marL="285750" indent="-285750">
              <a:buFont typeface="Wingdings" pitchFamily="2" charset="2"/>
              <a:buChar char="Ø"/>
            </a:pPr>
            <a:r>
              <a:rPr lang="en-US" sz="2800" b="1" dirty="0">
                <a:solidFill>
                  <a:schemeClr val="accent1">
                    <a:lumMod val="75000"/>
                  </a:schemeClr>
                </a:solidFill>
              </a:rPr>
              <a:t>PREVENT</a:t>
            </a:r>
          </a:p>
          <a:p>
            <a:pPr marL="742950" lvl="1" indent="-285750">
              <a:buFont typeface="Wingdings" pitchFamily="2" charset="2"/>
              <a:buChar char="Ø"/>
            </a:pPr>
            <a:r>
              <a:rPr lang="en-US" sz="2400" dirty="0">
                <a:solidFill>
                  <a:schemeClr val="bg1"/>
                </a:solidFill>
              </a:rPr>
              <a:t>Prevent the reoccurrence</a:t>
            </a:r>
          </a:p>
          <a:p>
            <a:pPr lvl="1"/>
            <a:endParaRPr lang="en-US" sz="2400" dirty="0">
              <a:solidFill>
                <a:schemeClr val="bg1"/>
              </a:solidFill>
            </a:endParaRPr>
          </a:p>
          <a:p>
            <a:pPr marL="285750" indent="-285750">
              <a:buFont typeface="Wingdings" pitchFamily="2" charset="2"/>
              <a:buChar char="Ø"/>
            </a:pPr>
            <a:r>
              <a:rPr lang="en-US" sz="2800" b="1" dirty="0">
                <a:solidFill>
                  <a:schemeClr val="accent1">
                    <a:lumMod val="75000"/>
                  </a:schemeClr>
                </a:solidFill>
              </a:rPr>
              <a:t>REMEDY</a:t>
            </a:r>
          </a:p>
          <a:p>
            <a:pPr marL="742950" lvl="1" indent="-285750">
              <a:buFont typeface="Wingdings" pitchFamily="2" charset="2"/>
              <a:buChar char="Ø"/>
            </a:pPr>
            <a:r>
              <a:rPr lang="en-US" sz="2400" dirty="0">
                <a:solidFill>
                  <a:schemeClr val="bg1"/>
                </a:solidFill>
              </a:rPr>
              <a:t>Remedy the effect</a:t>
            </a:r>
          </a:p>
          <a:p>
            <a:pPr lvl="1"/>
            <a:endParaRPr lang="en-US" dirty="0"/>
          </a:p>
        </p:txBody>
      </p:sp>
      <p:pic>
        <p:nvPicPr>
          <p:cNvPr id="10" name="Picture 9">
            <a:extLst>
              <a:ext uri="{FF2B5EF4-FFF2-40B4-BE49-F238E27FC236}">
                <a16:creationId xmlns:a16="http://schemas.microsoft.com/office/drawing/2014/main" id="{1324E483-8533-74F8-C8A3-6D28FF3D696A}"/>
              </a:ext>
            </a:extLst>
          </p:cNvPr>
          <p:cNvPicPr>
            <a:picLocks noChangeAspect="1"/>
          </p:cNvPicPr>
          <p:nvPr/>
        </p:nvPicPr>
        <p:blipFill>
          <a:blip r:embed="rId3"/>
          <a:stretch>
            <a:fillRect/>
          </a:stretch>
        </p:blipFill>
        <p:spPr>
          <a:xfrm>
            <a:off x="3378082" y="0"/>
            <a:ext cx="2381805" cy="1976898"/>
          </a:xfrm>
          <a:prstGeom prst="rect">
            <a:avLst/>
          </a:prstGeom>
        </p:spPr>
      </p:pic>
    </p:spTree>
    <p:extLst>
      <p:ext uri="{BB962C8B-B14F-4D97-AF65-F5344CB8AC3E}">
        <p14:creationId xmlns:p14="http://schemas.microsoft.com/office/powerpoint/2010/main" val="1091210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A0FA-717A-3AC3-6193-B5AFC97E840D}"/>
              </a:ext>
            </a:extLst>
          </p:cNvPr>
          <p:cNvSpPr>
            <a:spLocks noGrp="1"/>
          </p:cNvSpPr>
          <p:nvPr>
            <p:ph type="title"/>
          </p:nvPr>
        </p:nvSpPr>
        <p:spPr/>
        <p:txBody>
          <a:bodyPr>
            <a:normAutofit fontScale="90000"/>
          </a:bodyPr>
          <a:lstStyle/>
          <a:p>
            <a:pPr algn="ctr"/>
            <a:r>
              <a:rPr lang="en-US" b="1" dirty="0">
                <a:solidFill>
                  <a:srgbClr val="2550AC"/>
                </a:solidFill>
              </a:rPr>
              <a:t>Civil Rights Policy  </a:t>
            </a:r>
            <a:br>
              <a:rPr lang="en-US" b="1" dirty="0"/>
            </a:br>
            <a:r>
              <a:rPr lang="en-US" b="1" dirty="0"/>
              <a:t>Discrimination, Harassment, Sexual Misconduct </a:t>
            </a:r>
            <a:endParaRPr lang="en-US" dirty="0"/>
          </a:p>
        </p:txBody>
      </p:sp>
      <p:sp>
        <p:nvSpPr>
          <p:cNvPr id="3" name="Content Placeholder 2">
            <a:extLst>
              <a:ext uri="{FF2B5EF4-FFF2-40B4-BE49-F238E27FC236}">
                <a16:creationId xmlns:a16="http://schemas.microsoft.com/office/drawing/2014/main" id="{44E4E16A-66E4-EE30-DF88-B6164977D0C9}"/>
              </a:ext>
            </a:extLst>
          </p:cNvPr>
          <p:cNvSpPr>
            <a:spLocks noGrp="1"/>
          </p:cNvSpPr>
          <p:nvPr>
            <p:ph idx="1"/>
          </p:nvPr>
        </p:nvSpPr>
        <p:spPr>
          <a:xfrm>
            <a:off x="838200" y="1825625"/>
            <a:ext cx="10515599" cy="4846638"/>
          </a:xfrm>
        </p:spPr>
        <p:txBody>
          <a:bodyPr>
            <a:normAutofit fontScale="62500" lnSpcReduction="20000"/>
          </a:bodyPr>
          <a:lstStyle/>
          <a:p>
            <a:pPr marL="0" indent="0" algn="ctr">
              <a:buNone/>
            </a:pPr>
            <a:r>
              <a:rPr lang="en-US" sz="4600" b="1" dirty="0">
                <a:solidFill>
                  <a:srgbClr val="2550AC"/>
                </a:solidFill>
              </a:rPr>
              <a:t>Title VI, Title VII, Title IX</a:t>
            </a:r>
          </a:p>
          <a:p>
            <a:pPr marL="0" indent="0" algn="ctr">
              <a:buNone/>
            </a:pPr>
            <a:r>
              <a:rPr lang="en-US" sz="4600" b="1" dirty="0">
                <a:solidFill>
                  <a:srgbClr val="2550AC"/>
                </a:solidFill>
                <a:highlight>
                  <a:srgbClr val="FFFF00"/>
                </a:highlight>
              </a:rPr>
              <a:t>Applies to all University students and employees</a:t>
            </a:r>
          </a:p>
          <a:p>
            <a:pPr marL="0" indent="0">
              <a:buNone/>
            </a:pPr>
            <a:endParaRPr lang="en-US" sz="1400" dirty="0"/>
          </a:p>
          <a:p>
            <a:pPr marL="0" indent="0" algn="ctr">
              <a:buNone/>
            </a:pPr>
            <a:r>
              <a:rPr lang="en-US" sz="4000" i="1" dirty="0"/>
              <a:t>The Civil Rights Office is a policy driven entity and is designed to ensure that all its community members are free from discrimination and harassment as required by law and the University policies.  The Policy prohibits specific forms of behavior, which the Policy collectively refers to as “Prohibited Conduct.”</a:t>
            </a:r>
          </a:p>
          <a:p>
            <a:pPr marL="0" indent="0">
              <a:buNone/>
            </a:pPr>
            <a:endParaRPr lang="en-US" sz="1400" dirty="0"/>
          </a:p>
          <a:p>
            <a:r>
              <a:rPr lang="en-US" sz="3600" b="1" dirty="0"/>
              <a:t>This policy applies to all forms of </a:t>
            </a:r>
            <a:r>
              <a:rPr lang="en-US" sz="3600" b="1" u="sng" dirty="0"/>
              <a:t>Prohibited Conduct </a:t>
            </a:r>
            <a:r>
              <a:rPr lang="en-US" sz="3600" b="1" dirty="0"/>
              <a:t>that:</a:t>
            </a:r>
            <a:endParaRPr lang="en-US" sz="3600" dirty="0"/>
          </a:p>
          <a:p>
            <a:pPr lvl="1"/>
            <a:r>
              <a:rPr lang="en-US" sz="3600" dirty="0">
                <a:solidFill>
                  <a:srgbClr val="2550AC"/>
                </a:solidFill>
              </a:rPr>
              <a:t>Occur on campus;</a:t>
            </a:r>
          </a:p>
          <a:p>
            <a:pPr lvl="1"/>
            <a:r>
              <a:rPr lang="en-US" sz="3600" dirty="0">
                <a:solidFill>
                  <a:srgbClr val="2550AC"/>
                </a:solidFill>
              </a:rPr>
              <a:t>Occur in any MVNU education or employment activities and programs; or</a:t>
            </a:r>
          </a:p>
          <a:p>
            <a:pPr lvl="1"/>
            <a:r>
              <a:rPr lang="en-US" sz="3600" dirty="0">
                <a:solidFill>
                  <a:srgbClr val="2550AC"/>
                </a:solidFill>
              </a:rPr>
              <a:t>Have continuing adverse effects on campus, on any member of the MVNU community, or in the context of any MVNU education or employment activities and programs, regardless of where the conduct occurred.</a:t>
            </a:r>
          </a:p>
        </p:txBody>
      </p:sp>
      <p:sp>
        <p:nvSpPr>
          <p:cNvPr id="4" name="Right Arrow 3">
            <a:extLst>
              <a:ext uri="{FF2B5EF4-FFF2-40B4-BE49-F238E27FC236}">
                <a16:creationId xmlns:a16="http://schemas.microsoft.com/office/drawing/2014/main" id="{988EBAC8-0AAC-0E0B-C2D3-C642351F15F4}"/>
              </a:ext>
            </a:extLst>
          </p:cNvPr>
          <p:cNvSpPr/>
          <p:nvPr/>
        </p:nvSpPr>
        <p:spPr>
          <a:xfrm>
            <a:off x="2443162" y="1836737"/>
            <a:ext cx="1385887" cy="331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A24D816-C134-E939-5548-2354783821DD}"/>
              </a:ext>
            </a:extLst>
          </p:cNvPr>
          <p:cNvPicPr>
            <a:picLocks noChangeAspect="1"/>
          </p:cNvPicPr>
          <p:nvPr/>
        </p:nvPicPr>
        <p:blipFill>
          <a:blip r:embed="rId2"/>
          <a:stretch>
            <a:fillRect/>
          </a:stretch>
        </p:blipFill>
        <p:spPr>
          <a:xfrm>
            <a:off x="10998199" y="5919787"/>
            <a:ext cx="711200" cy="711200"/>
          </a:xfrm>
          <a:prstGeom prst="rect">
            <a:avLst/>
          </a:prstGeom>
        </p:spPr>
      </p:pic>
      <p:pic>
        <p:nvPicPr>
          <p:cNvPr id="7" name="Picture 6">
            <a:extLst>
              <a:ext uri="{FF2B5EF4-FFF2-40B4-BE49-F238E27FC236}">
                <a16:creationId xmlns:a16="http://schemas.microsoft.com/office/drawing/2014/main" id="{F6E61271-6845-C515-376C-5592CCA23778}"/>
              </a:ext>
            </a:extLst>
          </p:cNvPr>
          <p:cNvPicPr>
            <a:picLocks noChangeAspect="1"/>
          </p:cNvPicPr>
          <p:nvPr/>
        </p:nvPicPr>
        <p:blipFill>
          <a:blip r:embed="rId2"/>
          <a:stretch>
            <a:fillRect/>
          </a:stretch>
        </p:blipFill>
        <p:spPr>
          <a:xfrm>
            <a:off x="295275" y="230188"/>
            <a:ext cx="711200" cy="711200"/>
          </a:xfrm>
          <a:prstGeom prst="rect">
            <a:avLst/>
          </a:prstGeom>
        </p:spPr>
      </p:pic>
      <p:sp>
        <p:nvSpPr>
          <p:cNvPr id="8" name="TextBox 7">
            <a:extLst>
              <a:ext uri="{FF2B5EF4-FFF2-40B4-BE49-F238E27FC236}">
                <a16:creationId xmlns:a16="http://schemas.microsoft.com/office/drawing/2014/main" id="{B8E7CA4A-83AA-0786-2997-F7F1498A1456}"/>
              </a:ext>
            </a:extLst>
          </p:cNvPr>
          <p:cNvSpPr txBox="1"/>
          <p:nvPr/>
        </p:nvSpPr>
        <p:spPr>
          <a:xfrm>
            <a:off x="5156200" y="6308209"/>
            <a:ext cx="5643562" cy="369332"/>
          </a:xfrm>
          <a:prstGeom prst="rect">
            <a:avLst/>
          </a:prstGeom>
          <a:solidFill>
            <a:schemeClr val="accent5">
              <a:lumMod val="60000"/>
              <a:lumOff val="40000"/>
            </a:schemeClr>
          </a:solidFill>
        </p:spPr>
        <p:txBody>
          <a:bodyPr wrap="square" rtlCol="0">
            <a:spAutoFit/>
          </a:bodyPr>
          <a:lstStyle/>
          <a:p>
            <a:r>
              <a:rPr lang="en-US" b="1" i="1" dirty="0">
                <a:latin typeface="Arial Narrow" panose="020B0604020202020204" pitchFamily="34" charset="0"/>
                <a:cs typeface="Arial Narrow" panose="020B0604020202020204" pitchFamily="34" charset="0"/>
              </a:rPr>
              <a:t>Let’s take a look at  PROHIBITED CONDUCT under the policy</a:t>
            </a:r>
            <a:endParaRPr lang="en-US" dirty="0"/>
          </a:p>
        </p:txBody>
      </p:sp>
      <p:sp>
        <p:nvSpPr>
          <p:cNvPr id="9" name="Right Arrow 8">
            <a:extLst>
              <a:ext uri="{FF2B5EF4-FFF2-40B4-BE49-F238E27FC236}">
                <a16:creationId xmlns:a16="http://schemas.microsoft.com/office/drawing/2014/main" id="{8D729ED3-62EE-CE17-2454-7D17C84A69D7}"/>
              </a:ext>
            </a:extLst>
          </p:cNvPr>
          <p:cNvSpPr/>
          <p:nvPr/>
        </p:nvSpPr>
        <p:spPr>
          <a:xfrm rot="10800000">
            <a:off x="9967912" y="2262270"/>
            <a:ext cx="1385887" cy="331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856305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{566D2CBD-9DCF-6E4E-B28C-2274BB5AF14C}tf10001076</Template>
  <TotalTime>31</TotalTime>
  <Words>2887</Words>
  <Application>Microsoft Macintosh PowerPoint</Application>
  <PresentationFormat>Widescreen</PresentationFormat>
  <Paragraphs>233</Paragraphs>
  <Slides>30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Abadi MT Condensed Extra Bold</vt:lpstr>
      <vt:lpstr>Arial</vt:lpstr>
      <vt:lpstr>Arial Narrow</vt:lpstr>
      <vt:lpstr>Calibri</vt:lpstr>
      <vt:lpstr>Calibri Light</vt:lpstr>
      <vt:lpstr>Century Gothic</vt:lpstr>
      <vt:lpstr>Segoe Print</vt:lpstr>
      <vt:lpstr>Wingdings</vt:lpstr>
      <vt:lpstr>Office Theme</vt:lpstr>
      <vt:lpstr>PowerPoint Presentation</vt:lpstr>
      <vt:lpstr>PowerPoint Presentation</vt:lpstr>
      <vt:lpstr> Religious Expression Who We Are and What We Believe </vt:lpstr>
      <vt:lpstr>Notice of Non-Discrimination </vt:lpstr>
      <vt:lpstr>Scripture supports our mission  </vt:lpstr>
      <vt:lpstr>PowerPoint Presentation</vt:lpstr>
      <vt:lpstr>PowerPoint Presentation</vt:lpstr>
      <vt:lpstr>PowerPoint Presentation</vt:lpstr>
      <vt:lpstr>Civil Rights Policy   Discrimination, Harassment, Sexual Misconduct </vt:lpstr>
      <vt:lpstr>Title VI – Racial Discrimination</vt:lpstr>
      <vt:lpstr>NNU Athletes Church of the Nazarene’s Manual  Statement on Discrimination </vt:lpstr>
      <vt:lpstr>What Is Discriminatory Harassment? </vt:lpstr>
      <vt:lpstr>What Do I Report?</vt:lpstr>
      <vt:lpstr>PowerPoint Presentation</vt:lpstr>
      <vt:lpstr>PowerPoint Presentation</vt:lpstr>
      <vt:lpstr>PowerPoint Presentation</vt:lpstr>
      <vt:lpstr>MANDATED REPORTER</vt:lpstr>
      <vt:lpstr>Confidential Resources</vt:lpstr>
      <vt:lpstr>How Do I Report?</vt:lpstr>
      <vt:lpstr>How Do I Report?   Writing an Incident Report</vt:lpstr>
      <vt:lpstr>PowerPoint Presentation</vt:lpstr>
      <vt:lpstr>Civil Rights Office </vt:lpstr>
      <vt:lpstr>SUPPORTIVE MEASURES</vt:lpstr>
      <vt:lpstr>PowerPoint Presentation</vt:lpstr>
      <vt:lpstr>Consent Defined</vt:lpstr>
      <vt:lpstr>Bystander Intervention</vt:lpstr>
      <vt:lpstr>Go to New Directions Slide Show</vt:lpstr>
      <vt:lpstr>Building Culture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Jones</dc:creator>
  <cp:lastModifiedBy>Christina Jones</cp:lastModifiedBy>
  <cp:revision>2</cp:revision>
  <dcterms:created xsi:type="dcterms:W3CDTF">2022-08-25T12:24:02Z</dcterms:created>
  <dcterms:modified xsi:type="dcterms:W3CDTF">2022-08-25T12:55:43Z</dcterms:modified>
</cp:coreProperties>
</file>